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sldIdLst>
    <p:sldId id="257" r:id="rId5"/>
    <p:sldId id="258" r:id="rId6"/>
    <p:sldId id="282" r:id="rId7"/>
    <p:sldId id="284" r:id="rId8"/>
    <p:sldId id="288" r:id="rId9"/>
    <p:sldId id="289" r:id="rId10"/>
    <p:sldId id="283" r:id="rId11"/>
    <p:sldId id="285" r:id="rId12"/>
    <p:sldId id="286" r:id="rId13"/>
    <p:sldId id="287" r:id="rId14"/>
    <p:sldId id="293" r:id="rId15"/>
    <p:sldId id="291" r:id="rId16"/>
    <p:sldId id="2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F3DD7E-71CC-4D00-8569-FEE66BFB35FF}">
          <p14:sldIdLst>
            <p14:sldId id="257"/>
            <p14:sldId id="258"/>
            <p14:sldId id="282"/>
            <p14:sldId id="284"/>
            <p14:sldId id="288"/>
            <p14:sldId id="289"/>
            <p14:sldId id="283"/>
            <p14:sldId id="285"/>
            <p14:sldId id="286"/>
            <p14:sldId id="287"/>
            <p14:sldId id="293"/>
            <p14:sldId id="291"/>
            <p14:sldId id="29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2" autoAdjust="0"/>
    <p:restoredTop sz="95201" autoAdjust="0"/>
  </p:normalViewPr>
  <p:slideViewPr>
    <p:cSldViewPr snapToGrid="0">
      <p:cViewPr>
        <p:scale>
          <a:sx n="80" d="100"/>
          <a:sy n="80" d="100"/>
        </p:scale>
        <p:origin x="216" y="48"/>
      </p:cViewPr>
      <p:guideLst/>
    </p:cSldViewPr>
  </p:slideViewPr>
  <p:outlineViewPr>
    <p:cViewPr>
      <p:scale>
        <a:sx n="33" d="100"/>
        <a:sy n="33"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notesMaster" Target="notesMasters/notesMaster1.xml" /><Relationship Id="rId3" Type="http://schemas.openxmlformats.org/officeDocument/2006/relationships/customXml" Target="../customXml/item3.xml" /><Relationship Id="rId21" Type="http://schemas.openxmlformats.org/officeDocument/2006/relationships/viewProps" Target="viewProps.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tableStyles" Target="tableStyles.xml" /><Relationship Id="rId10" Type="http://schemas.openxmlformats.org/officeDocument/2006/relationships/slide" Target="slides/slide6.xml" /><Relationship Id="rId19" Type="http://schemas.openxmlformats.org/officeDocument/2006/relationships/commentAuthors" Target="commentAuthor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theme" Target="theme/theme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FE418-6208-424F-8CE4-87330D57E2C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4419E9D2-B339-4661-8593-24D6F002C8BE}">
      <dgm:prSet/>
      <dgm:spPr/>
      <dgm:t>
        <a:bodyPr/>
        <a:lstStyle/>
        <a:p>
          <a:r>
            <a:rPr lang="en-US" dirty="0">
              <a:latin typeface="Times New Roman" panose="02020603050405020304" pitchFamily="18" charset="0"/>
              <a:cs typeface="Times New Roman" panose="02020603050405020304" pitchFamily="18" charset="0"/>
            </a:rPr>
            <a:t>Introduction</a:t>
          </a:r>
        </a:p>
      </dgm:t>
    </dgm:pt>
    <dgm:pt modelId="{DEFA51E1-0B9F-4565-B746-71B4246466D3}" type="parTrans" cxnId="{CC84EDBD-58B0-4CB6-9165-1C963B1FD12E}">
      <dgm:prSet/>
      <dgm:spPr/>
      <dgm:t>
        <a:bodyPr/>
        <a:lstStyle/>
        <a:p>
          <a:endParaRPr lang="en-US"/>
        </a:p>
      </dgm:t>
    </dgm:pt>
    <dgm:pt modelId="{9EA37239-C7C7-4662-A29E-E23556F4399D}" type="sibTrans" cxnId="{CC84EDBD-58B0-4CB6-9165-1C963B1FD12E}">
      <dgm:prSet/>
      <dgm:spPr/>
      <dgm:t>
        <a:bodyPr/>
        <a:lstStyle/>
        <a:p>
          <a:endParaRPr lang="en-US"/>
        </a:p>
      </dgm:t>
    </dgm:pt>
    <dgm:pt modelId="{625B48D0-6708-4576-BC12-E7408446CA35}">
      <dgm:prSet/>
      <dgm:spPr/>
      <dgm:t>
        <a:bodyPr/>
        <a:lstStyle/>
        <a:p>
          <a:r>
            <a:rPr lang="en-US" dirty="0">
              <a:latin typeface="Times New Roman" panose="02020603050405020304" pitchFamily="18" charset="0"/>
              <a:cs typeface="Times New Roman" panose="02020603050405020304" pitchFamily="18" charset="0"/>
            </a:rPr>
            <a:t>Categories of Occupational Fraud and Abuse</a:t>
          </a:r>
        </a:p>
      </dgm:t>
    </dgm:pt>
    <dgm:pt modelId="{F77EA0E1-6CCD-44A5-AE55-44211462E456}" type="parTrans" cxnId="{A598FCB3-A2D7-47A9-A855-521F8D6DF5DA}">
      <dgm:prSet/>
      <dgm:spPr/>
      <dgm:t>
        <a:bodyPr/>
        <a:lstStyle/>
        <a:p>
          <a:endParaRPr lang="en-US"/>
        </a:p>
      </dgm:t>
    </dgm:pt>
    <dgm:pt modelId="{D67EE189-E1D2-4958-B97B-6DE80FDADD57}" type="sibTrans" cxnId="{A598FCB3-A2D7-47A9-A855-521F8D6DF5DA}">
      <dgm:prSet/>
      <dgm:spPr/>
      <dgm:t>
        <a:bodyPr/>
        <a:lstStyle/>
        <a:p>
          <a:endParaRPr lang="en-US"/>
        </a:p>
      </dgm:t>
    </dgm:pt>
    <dgm:pt modelId="{55EF0A34-2E83-420C-8051-45A545834F45}">
      <dgm:prSet/>
      <dgm:spPr/>
      <dgm:t>
        <a:bodyPr/>
        <a:lstStyle/>
        <a:p>
          <a:r>
            <a:rPr lang="en-US" dirty="0">
              <a:latin typeface="Times New Roman" panose="02020603050405020304" pitchFamily="18" charset="0"/>
              <a:cs typeface="Times New Roman" panose="02020603050405020304" pitchFamily="18" charset="0"/>
            </a:rPr>
            <a:t>Description of an Ethical Situation Based on Occupational Fraud and Abuse</a:t>
          </a:r>
        </a:p>
      </dgm:t>
    </dgm:pt>
    <dgm:pt modelId="{1F521F4A-CEBA-419B-BA67-18ABAB04ED90}" type="parTrans" cxnId="{D4EC6676-271F-4181-AD7B-417A11DB48AF}">
      <dgm:prSet/>
      <dgm:spPr/>
      <dgm:t>
        <a:bodyPr/>
        <a:lstStyle/>
        <a:p>
          <a:endParaRPr lang="en-US"/>
        </a:p>
      </dgm:t>
    </dgm:pt>
    <dgm:pt modelId="{790C0127-FFF3-43BD-AA8F-BD1F16E0329D}" type="sibTrans" cxnId="{D4EC6676-271F-4181-AD7B-417A11DB48AF}">
      <dgm:prSet/>
      <dgm:spPr/>
      <dgm:t>
        <a:bodyPr/>
        <a:lstStyle/>
        <a:p>
          <a:endParaRPr lang="en-US"/>
        </a:p>
      </dgm:t>
    </dgm:pt>
    <dgm:pt modelId="{2253FF47-8367-4C94-A25E-202858B752D3}">
      <dgm:prSet/>
      <dgm:spPr/>
      <dgm:t>
        <a:bodyPr/>
        <a:lstStyle/>
        <a:p>
          <a:r>
            <a:rPr lang="en-US" dirty="0">
              <a:latin typeface="Times New Roman" panose="02020603050405020304" pitchFamily="18" charset="0"/>
              <a:cs typeface="Times New Roman" panose="02020603050405020304" pitchFamily="18" charset="0"/>
            </a:rPr>
            <a:t>How the Situation Relates to Provisions within the Code of Ethics</a:t>
          </a:r>
        </a:p>
      </dgm:t>
    </dgm:pt>
    <dgm:pt modelId="{45828F17-173A-4CD6-83F2-5BA15B3EEF4C}" type="parTrans" cxnId="{3FC70796-D861-4142-BD9E-C537BCDCC878}">
      <dgm:prSet/>
      <dgm:spPr/>
      <dgm:t>
        <a:bodyPr/>
        <a:lstStyle/>
        <a:p>
          <a:endParaRPr lang="en-US"/>
        </a:p>
      </dgm:t>
    </dgm:pt>
    <dgm:pt modelId="{12879649-1CFF-42E0-9E69-85A21CE49863}" type="sibTrans" cxnId="{3FC70796-D861-4142-BD9E-C537BCDCC878}">
      <dgm:prSet/>
      <dgm:spPr/>
      <dgm:t>
        <a:bodyPr/>
        <a:lstStyle/>
        <a:p>
          <a:endParaRPr lang="en-US"/>
        </a:p>
      </dgm:t>
    </dgm:pt>
    <dgm:pt modelId="{07815C6E-044B-4BE9-AA79-404B3F20DF29}">
      <dgm:prSet/>
      <dgm:spPr/>
      <dgm:t>
        <a:bodyPr/>
        <a:lstStyle/>
        <a:p>
          <a:r>
            <a:rPr lang="en-US" dirty="0">
              <a:latin typeface="Times New Roman" panose="02020603050405020304" pitchFamily="18" charset="0"/>
              <a:cs typeface="Times New Roman" panose="02020603050405020304" pitchFamily="18" charset="0"/>
            </a:rPr>
            <a:t>Reasons for Increased Occupational Fraud and Abuse in Nursing</a:t>
          </a:r>
        </a:p>
      </dgm:t>
    </dgm:pt>
    <dgm:pt modelId="{C9C05D6A-C8DC-4FF9-AB98-80D34DD979BD}" type="parTrans" cxnId="{66439DB8-5B7D-4488-B749-7450CB368AC3}">
      <dgm:prSet/>
      <dgm:spPr/>
      <dgm:t>
        <a:bodyPr/>
        <a:lstStyle/>
        <a:p>
          <a:endParaRPr lang="en-US"/>
        </a:p>
      </dgm:t>
    </dgm:pt>
    <dgm:pt modelId="{40330930-00BC-4906-A7F9-376A8D8B6D56}" type="sibTrans" cxnId="{66439DB8-5B7D-4488-B749-7450CB368AC3}">
      <dgm:prSet/>
      <dgm:spPr/>
      <dgm:t>
        <a:bodyPr/>
        <a:lstStyle/>
        <a:p>
          <a:endParaRPr lang="en-US"/>
        </a:p>
      </dgm:t>
    </dgm:pt>
    <dgm:pt modelId="{71963675-B669-456F-91D4-2F64566C1301}">
      <dgm:prSet/>
      <dgm:spPr/>
      <dgm:t>
        <a:bodyPr/>
        <a:lstStyle/>
        <a:p>
          <a:r>
            <a:rPr lang="en-US" dirty="0">
              <a:latin typeface="Times New Roman" panose="02020603050405020304" pitchFamily="18" charset="0"/>
              <a:cs typeface="Times New Roman" panose="02020603050405020304" pitchFamily="18" charset="0"/>
            </a:rPr>
            <a:t>Ethical Principles</a:t>
          </a:r>
        </a:p>
      </dgm:t>
    </dgm:pt>
    <dgm:pt modelId="{499DEF14-4F7B-4AE3-AD45-5E40F7456109}" type="parTrans" cxnId="{8FF12220-99C2-4D85-97D0-1776FDDE809B}">
      <dgm:prSet/>
      <dgm:spPr/>
      <dgm:t>
        <a:bodyPr/>
        <a:lstStyle/>
        <a:p>
          <a:endParaRPr lang="en-US"/>
        </a:p>
      </dgm:t>
    </dgm:pt>
    <dgm:pt modelId="{5EC458CD-F643-43DA-9D10-C8E3681F041B}" type="sibTrans" cxnId="{8FF12220-99C2-4D85-97D0-1776FDDE809B}">
      <dgm:prSet/>
      <dgm:spPr/>
      <dgm:t>
        <a:bodyPr/>
        <a:lstStyle/>
        <a:p>
          <a:endParaRPr lang="en-US"/>
        </a:p>
      </dgm:t>
    </dgm:pt>
    <dgm:pt modelId="{73919FA6-975E-4409-94E5-08F33D661946}">
      <dgm:prSet/>
      <dgm:spPr/>
      <dgm:t>
        <a:bodyPr/>
        <a:lstStyle/>
        <a:p>
          <a:r>
            <a:rPr lang="en-US" dirty="0">
              <a:latin typeface="Times New Roman" panose="02020603050405020304" pitchFamily="18" charset="0"/>
              <a:cs typeface="Times New Roman" panose="02020603050405020304" pitchFamily="18" charset="0"/>
            </a:rPr>
            <a:t>How Nurses Might Lessen the Impact of the Situation. </a:t>
          </a:r>
        </a:p>
      </dgm:t>
    </dgm:pt>
    <dgm:pt modelId="{7B30373F-C0B4-4865-A32C-966CF4C2F202}" type="parTrans" cxnId="{5494ED37-871E-4B79-885E-A55ECCEA6E61}">
      <dgm:prSet/>
      <dgm:spPr/>
      <dgm:t>
        <a:bodyPr/>
        <a:lstStyle/>
        <a:p>
          <a:endParaRPr lang="en-US"/>
        </a:p>
      </dgm:t>
    </dgm:pt>
    <dgm:pt modelId="{B4AD7E57-8229-4C32-ACEE-7E79143F47E4}" type="sibTrans" cxnId="{5494ED37-871E-4B79-885E-A55ECCEA6E61}">
      <dgm:prSet/>
      <dgm:spPr/>
      <dgm:t>
        <a:bodyPr/>
        <a:lstStyle/>
        <a:p>
          <a:endParaRPr lang="en-US"/>
        </a:p>
      </dgm:t>
    </dgm:pt>
    <dgm:pt modelId="{D5B23AA6-456F-43DB-B78F-4E3287CA176D}">
      <dgm:prSet/>
      <dgm:spPr/>
      <dgm:t>
        <a:bodyPr/>
        <a:lstStyle/>
        <a:p>
          <a:r>
            <a:rPr lang="en-US" dirty="0">
              <a:latin typeface="Times New Roman" panose="02020603050405020304" pitchFamily="18" charset="0"/>
              <a:cs typeface="Times New Roman" panose="02020603050405020304" pitchFamily="18" charset="0"/>
            </a:rPr>
            <a:t>Conclusion</a:t>
          </a:r>
        </a:p>
      </dgm:t>
    </dgm:pt>
    <dgm:pt modelId="{69D06629-AA73-4316-A0FA-0626A9E7D3AF}" type="parTrans" cxnId="{3EB71984-2F15-4EAD-8B8C-D3A1386F8BC6}">
      <dgm:prSet/>
      <dgm:spPr/>
      <dgm:t>
        <a:bodyPr/>
        <a:lstStyle/>
        <a:p>
          <a:endParaRPr lang="en-US"/>
        </a:p>
      </dgm:t>
    </dgm:pt>
    <dgm:pt modelId="{D0D5AED4-B9CD-46DE-A728-F635C303041D}" type="sibTrans" cxnId="{3EB71984-2F15-4EAD-8B8C-D3A1386F8BC6}">
      <dgm:prSet/>
      <dgm:spPr/>
      <dgm:t>
        <a:bodyPr/>
        <a:lstStyle/>
        <a:p>
          <a:endParaRPr lang="en-US"/>
        </a:p>
      </dgm:t>
    </dgm:pt>
    <dgm:pt modelId="{CF1B1B03-2F0B-48FE-8480-242575E805DD}" type="pres">
      <dgm:prSet presAssocID="{A99FE418-6208-424F-8CE4-87330D57E2CB}" presName="vert0" presStyleCnt="0">
        <dgm:presLayoutVars>
          <dgm:dir/>
          <dgm:animOne val="branch"/>
          <dgm:animLvl val="lvl"/>
        </dgm:presLayoutVars>
      </dgm:prSet>
      <dgm:spPr/>
    </dgm:pt>
    <dgm:pt modelId="{59489E78-9D9F-4F4D-B5E7-D02AFF5EFB1D}" type="pres">
      <dgm:prSet presAssocID="{4419E9D2-B339-4661-8593-24D6F002C8BE}" presName="thickLine" presStyleLbl="alignNode1" presStyleIdx="0" presStyleCnt="8"/>
      <dgm:spPr/>
    </dgm:pt>
    <dgm:pt modelId="{9EFAB119-36A1-42F5-9244-D3F46A2537DE}" type="pres">
      <dgm:prSet presAssocID="{4419E9D2-B339-4661-8593-24D6F002C8BE}" presName="horz1" presStyleCnt="0"/>
      <dgm:spPr/>
    </dgm:pt>
    <dgm:pt modelId="{DA8891B6-D6CF-4CAD-B3B2-4C1AC89705B6}" type="pres">
      <dgm:prSet presAssocID="{4419E9D2-B339-4661-8593-24D6F002C8BE}" presName="tx1" presStyleLbl="revTx" presStyleIdx="0" presStyleCnt="8"/>
      <dgm:spPr/>
    </dgm:pt>
    <dgm:pt modelId="{A7EBBEBA-1C08-4C30-9E83-327247769859}" type="pres">
      <dgm:prSet presAssocID="{4419E9D2-B339-4661-8593-24D6F002C8BE}" presName="vert1" presStyleCnt="0"/>
      <dgm:spPr/>
    </dgm:pt>
    <dgm:pt modelId="{9E7F0B66-3B9C-4433-ACA8-4B46BB5E0BBE}" type="pres">
      <dgm:prSet presAssocID="{625B48D0-6708-4576-BC12-E7408446CA35}" presName="thickLine" presStyleLbl="alignNode1" presStyleIdx="1" presStyleCnt="8"/>
      <dgm:spPr/>
    </dgm:pt>
    <dgm:pt modelId="{9AC6D1DF-D66D-44A6-B884-90BF7029EA07}" type="pres">
      <dgm:prSet presAssocID="{625B48D0-6708-4576-BC12-E7408446CA35}" presName="horz1" presStyleCnt="0"/>
      <dgm:spPr/>
    </dgm:pt>
    <dgm:pt modelId="{0E48DFBA-6E85-47F5-A3CC-B43F9F9B1401}" type="pres">
      <dgm:prSet presAssocID="{625B48D0-6708-4576-BC12-E7408446CA35}" presName="tx1" presStyleLbl="revTx" presStyleIdx="1" presStyleCnt="8"/>
      <dgm:spPr/>
    </dgm:pt>
    <dgm:pt modelId="{4F945270-8F52-4BED-9847-CBC2D0AAC789}" type="pres">
      <dgm:prSet presAssocID="{625B48D0-6708-4576-BC12-E7408446CA35}" presName="vert1" presStyleCnt="0"/>
      <dgm:spPr/>
    </dgm:pt>
    <dgm:pt modelId="{BC0C2C1C-E518-496A-B5CC-AAEC214F3C03}" type="pres">
      <dgm:prSet presAssocID="{07815C6E-044B-4BE9-AA79-404B3F20DF29}" presName="thickLine" presStyleLbl="alignNode1" presStyleIdx="2" presStyleCnt="8"/>
      <dgm:spPr/>
    </dgm:pt>
    <dgm:pt modelId="{611D52FB-7A57-4525-A32E-4F29D0F53C2E}" type="pres">
      <dgm:prSet presAssocID="{07815C6E-044B-4BE9-AA79-404B3F20DF29}" presName="horz1" presStyleCnt="0"/>
      <dgm:spPr/>
    </dgm:pt>
    <dgm:pt modelId="{5D548F18-B282-49AF-944E-9E0FE8E24BC7}" type="pres">
      <dgm:prSet presAssocID="{07815C6E-044B-4BE9-AA79-404B3F20DF29}" presName="tx1" presStyleLbl="revTx" presStyleIdx="2" presStyleCnt="8"/>
      <dgm:spPr/>
    </dgm:pt>
    <dgm:pt modelId="{AC30C01C-13AE-47C1-AEE9-07F710BA87DF}" type="pres">
      <dgm:prSet presAssocID="{07815C6E-044B-4BE9-AA79-404B3F20DF29}" presName="vert1" presStyleCnt="0"/>
      <dgm:spPr/>
    </dgm:pt>
    <dgm:pt modelId="{55E9A993-D920-4DB5-BBD1-619CBA8AF15B}" type="pres">
      <dgm:prSet presAssocID="{55EF0A34-2E83-420C-8051-45A545834F45}" presName="thickLine" presStyleLbl="alignNode1" presStyleIdx="3" presStyleCnt="8"/>
      <dgm:spPr/>
    </dgm:pt>
    <dgm:pt modelId="{03E65E14-0E89-4FC6-A4DC-CC66F0463C19}" type="pres">
      <dgm:prSet presAssocID="{55EF0A34-2E83-420C-8051-45A545834F45}" presName="horz1" presStyleCnt="0"/>
      <dgm:spPr/>
    </dgm:pt>
    <dgm:pt modelId="{F018D0AF-67E0-4254-941F-82C0BA761311}" type="pres">
      <dgm:prSet presAssocID="{55EF0A34-2E83-420C-8051-45A545834F45}" presName="tx1" presStyleLbl="revTx" presStyleIdx="3" presStyleCnt="8"/>
      <dgm:spPr/>
    </dgm:pt>
    <dgm:pt modelId="{C13D5BB1-693E-41C3-BBDD-4D94DA046232}" type="pres">
      <dgm:prSet presAssocID="{55EF0A34-2E83-420C-8051-45A545834F45}" presName="vert1" presStyleCnt="0"/>
      <dgm:spPr/>
    </dgm:pt>
    <dgm:pt modelId="{09F7D446-C006-47FF-9B1A-9F0B6D748B7B}" type="pres">
      <dgm:prSet presAssocID="{2253FF47-8367-4C94-A25E-202858B752D3}" presName="thickLine" presStyleLbl="alignNode1" presStyleIdx="4" presStyleCnt="8"/>
      <dgm:spPr/>
    </dgm:pt>
    <dgm:pt modelId="{347B8344-99E1-4146-8871-2B0CFAEFF2BF}" type="pres">
      <dgm:prSet presAssocID="{2253FF47-8367-4C94-A25E-202858B752D3}" presName="horz1" presStyleCnt="0"/>
      <dgm:spPr/>
    </dgm:pt>
    <dgm:pt modelId="{3F66A0B7-00E7-4BFE-9600-0C3177BA10BF}" type="pres">
      <dgm:prSet presAssocID="{2253FF47-8367-4C94-A25E-202858B752D3}" presName="tx1" presStyleLbl="revTx" presStyleIdx="4" presStyleCnt="8"/>
      <dgm:spPr/>
    </dgm:pt>
    <dgm:pt modelId="{6F1CCAB8-D31B-45BE-AD6D-B1D1425BC0BE}" type="pres">
      <dgm:prSet presAssocID="{2253FF47-8367-4C94-A25E-202858B752D3}" presName="vert1" presStyleCnt="0"/>
      <dgm:spPr/>
    </dgm:pt>
    <dgm:pt modelId="{DBF9D793-64B7-4DE6-A452-D76681CCF966}" type="pres">
      <dgm:prSet presAssocID="{71963675-B669-456F-91D4-2F64566C1301}" presName="thickLine" presStyleLbl="alignNode1" presStyleIdx="5" presStyleCnt="8"/>
      <dgm:spPr/>
    </dgm:pt>
    <dgm:pt modelId="{D6FBC172-27D9-409A-8085-63F1FDDB5747}" type="pres">
      <dgm:prSet presAssocID="{71963675-B669-456F-91D4-2F64566C1301}" presName="horz1" presStyleCnt="0"/>
      <dgm:spPr/>
    </dgm:pt>
    <dgm:pt modelId="{EC3B2B0E-03A9-4A78-B560-CAEA30D379EF}" type="pres">
      <dgm:prSet presAssocID="{71963675-B669-456F-91D4-2F64566C1301}" presName="tx1" presStyleLbl="revTx" presStyleIdx="5" presStyleCnt="8"/>
      <dgm:spPr/>
    </dgm:pt>
    <dgm:pt modelId="{CB15667C-D73F-47A1-8505-94894A17CA05}" type="pres">
      <dgm:prSet presAssocID="{71963675-B669-456F-91D4-2F64566C1301}" presName="vert1" presStyleCnt="0"/>
      <dgm:spPr/>
    </dgm:pt>
    <dgm:pt modelId="{2B8AA0E0-CEE5-4F15-A6AC-9D93F70B7C9D}" type="pres">
      <dgm:prSet presAssocID="{73919FA6-975E-4409-94E5-08F33D661946}" presName="thickLine" presStyleLbl="alignNode1" presStyleIdx="6" presStyleCnt="8"/>
      <dgm:spPr/>
    </dgm:pt>
    <dgm:pt modelId="{9670FD26-98E4-459D-AF5D-123DFF8B3BFA}" type="pres">
      <dgm:prSet presAssocID="{73919FA6-975E-4409-94E5-08F33D661946}" presName="horz1" presStyleCnt="0"/>
      <dgm:spPr/>
    </dgm:pt>
    <dgm:pt modelId="{689B9E45-10DD-4C5A-AD62-2E57CBFE8685}" type="pres">
      <dgm:prSet presAssocID="{73919FA6-975E-4409-94E5-08F33D661946}" presName="tx1" presStyleLbl="revTx" presStyleIdx="6" presStyleCnt="8"/>
      <dgm:spPr/>
    </dgm:pt>
    <dgm:pt modelId="{92745300-4166-4797-9B63-DE8EA8651064}" type="pres">
      <dgm:prSet presAssocID="{73919FA6-975E-4409-94E5-08F33D661946}" presName="vert1" presStyleCnt="0"/>
      <dgm:spPr/>
    </dgm:pt>
    <dgm:pt modelId="{67066AC7-0DAF-47FB-9DF3-5ED4C32E7DAF}" type="pres">
      <dgm:prSet presAssocID="{D5B23AA6-456F-43DB-B78F-4E3287CA176D}" presName="thickLine" presStyleLbl="alignNode1" presStyleIdx="7" presStyleCnt="8"/>
      <dgm:spPr/>
    </dgm:pt>
    <dgm:pt modelId="{5256F92C-3D7A-40C0-9C40-6F67200F48C2}" type="pres">
      <dgm:prSet presAssocID="{D5B23AA6-456F-43DB-B78F-4E3287CA176D}" presName="horz1" presStyleCnt="0"/>
      <dgm:spPr/>
    </dgm:pt>
    <dgm:pt modelId="{55391069-3BCD-4813-A43E-A413D0616568}" type="pres">
      <dgm:prSet presAssocID="{D5B23AA6-456F-43DB-B78F-4E3287CA176D}" presName="tx1" presStyleLbl="revTx" presStyleIdx="7" presStyleCnt="8"/>
      <dgm:spPr/>
    </dgm:pt>
    <dgm:pt modelId="{87ADDF05-54D0-4401-B653-C9F2657D2F06}" type="pres">
      <dgm:prSet presAssocID="{D5B23AA6-456F-43DB-B78F-4E3287CA176D}" presName="vert1" presStyleCnt="0"/>
      <dgm:spPr/>
    </dgm:pt>
  </dgm:ptLst>
  <dgm:cxnLst>
    <dgm:cxn modelId="{8FF12220-99C2-4D85-97D0-1776FDDE809B}" srcId="{A99FE418-6208-424F-8CE4-87330D57E2CB}" destId="{71963675-B669-456F-91D4-2F64566C1301}" srcOrd="5" destOrd="0" parTransId="{499DEF14-4F7B-4AE3-AD45-5E40F7456109}" sibTransId="{5EC458CD-F643-43DA-9D10-C8E3681F041B}"/>
    <dgm:cxn modelId="{1FE7B827-2276-4159-80DB-EF9A51702A37}" type="presOf" srcId="{D5B23AA6-456F-43DB-B78F-4E3287CA176D}" destId="{55391069-3BCD-4813-A43E-A413D0616568}" srcOrd="0" destOrd="0" presId="urn:microsoft.com/office/officeart/2008/layout/LinedList"/>
    <dgm:cxn modelId="{9E5C672F-333A-4262-9E31-6A83933CBD2D}" type="presOf" srcId="{A99FE418-6208-424F-8CE4-87330D57E2CB}" destId="{CF1B1B03-2F0B-48FE-8480-242575E805DD}" srcOrd="0" destOrd="0" presId="urn:microsoft.com/office/officeart/2008/layout/LinedList"/>
    <dgm:cxn modelId="{5494ED37-871E-4B79-885E-A55ECCEA6E61}" srcId="{A99FE418-6208-424F-8CE4-87330D57E2CB}" destId="{73919FA6-975E-4409-94E5-08F33D661946}" srcOrd="6" destOrd="0" parTransId="{7B30373F-C0B4-4865-A32C-966CF4C2F202}" sibTransId="{B4AD7E57-8229-4C32-ACEE-7E79143F47E4}"/>
    <dgm:cxn modelId="{51D6F038-A342-4774-AE60-0CFB70207686}" type="presOf" srcId="{2253FF47-8367-4C94-A25E-202858B752D3}" destId="{3F66A0B7-00E7-4BFE-9600-0C3177BA10BF}" srcOrd="0" destOrd="0" presId="urn:microsoft.com/office/officeart/2008/layout/LinedList"/>
    <dgm:cxn modelId="{4AF91544-B796-481E-B530-EC3B6781D757}" type="presOf" srcId="{73919FA6-975E-4409-94E5-08F33D661946}" destId="{689B9E45-10DD-4C5A-AD62-2E57CBFE8685}" srcOrd="0" destOrd="0" presId="urn:microsoft.com/office/officeart/2008/layout/LinedList"/>
    <dgm:cxn modelId="{4C71426C-6CFE-418F-96E3-FCBA426C1128}" type="presOf" srcId="{55EF0A34-2E83-420C-8051-45A545834F45}" destId="{F018D0AF-67E0-4254-941F-82C0BA761311}" srcOrd="0" destOrd="0" presId="urn:microsoft.com/office/officeart/2008/layout/LinedList"/>
    <dgm:cxn modelId="{68132973-9214-446D-9D9E-D4534A4E1573}" type="presOf" srcId="{4419E9D2-B339-4661-8593-24D6F002C8BE}" destId="{DA8891B6-D6CF-4CAD-B3B2-4C1AC89705B6}" srcOrd="0" destOrd="0" presId="urn:microsoft.com/office/officeart/2008/layout/LinedList"/>
    <dgm:cxn modelId="{D4EC6676-271F-4181-AD7B-417A11DB48AF}" srcId="{A99FE418-6208-424F-8CE4-87330D57E2CB}" destId="{55EF0A34-2E83-420C-8051-45A545834F45}" srcOrd="3" destOrd="0" parTransId="{1F521F4A-CEBA-419B-BA67-18ABAB04ED90}" sibTransId="{790C0127-FFF3-43BD-AA8F-BD1F16E0329D}"/>
    <dgm:cxn modelId="{3EB71984-2F15-4EAD-8B8C-D3A1386F8BC6}" srcId="{A99FE418-6208-424F-8CE4-87330D57E2CB}" destId="{D5B23AA6-456F-43DB-B78F-4E3287CA176D}" srcOrd="7" destOrd="0" parTransId="{69D06629-AA73-4316-A0FA-0626A9E7D3AF}" sibTransId="{D0D5AED4-B9CD-46DE-A728-F635C303041D}"/>
    <dgm:cxn modelId="{3FC70796-D861-4142-BD9E-C537BCDCC878}" srcId="{A99FE418-6208-424F-8CE4-87330D57E2CB}" destId="{2253FF47-8367-4C94-A25E-202858B752D3}" srcOrd="4" destOrd="0" parTransId="{45828F17-173A-4CD6-83F2-5BA15B3EEF4C}" sibTransId="{12879649-1CFF-42E0-9E69-85A21CE49863}"/>
    <dgm:cxn modelId="{20E66F9C-EAA1-4C0C-A2F2-3AB120A60AF1}" type="presOf" srcId="{625B48D0-6708-4576-BC12-E7408446CA35}" destId="{0E48DFBA-6E85-47F5-A3CC-B43F9F9B1401}" srcOrd="0" destOrd="0" presId="urn:microsoft.com/office/officeart/2008/layout/LinedList"/>
    <dgm:cxn modelId="{A598FCB3-A2D7-47A9-A855-521F8D6DF5DA}" srcId="{A99FE418-6208-424F-8CE4-87330D57E2CB}" destId="{625B48D0-6708-4576-BC12-E7408446CA35}" srcOrd="1" destOrd="0" parTransId="{F77EA0E1-6CCD-44A5-AE55-44211462E456}" sibTransId="{D67EE189-E1D2-4958-B97B-6DE80FDADD57}"/>
    <dgm:cxn modelId="{66439DB8-5B7D-4488-B749-7450CB368AC3}" srcId="{A99FE418-6208-424F-8CE4-87330D57E2CB}" destId="{07815C6E-044B-4BE9-AA79-404B3F20DF29}" srcOrd="2" destOrd="0" parTransId="{C9C05D6A-C8DC-4FF9-AB98-80D34DD979BD}" sibTransId="{40330930-00BC-4906-A7F9-376A8D8B6D56}"/>
    <dgm:cxn modelId="{CC84EDBD-58B0-4CB6-9165-1C963B1FD12E}" srcId="{A99FE418-6208-424F-8CE4-87330D57E2CB}" destId="{4419E9D2-B339-4661-8593-24D6F002C8BE}" srcOrd="0" destOrd="0" parTransId="{DEFA51E1-0B9F-4565-B746-71B4246466D3}" sibTransId="{9EA37239-C7C7-4662-A29E-E23556F4399D}"/>
    <dgm:cxn modelId="{D4FC18BE-28C4-4BBD-AD95-C2F3C8FAE09E}" type="presOf" srcId="{07815C6E-044B-4BE9-AA79-404B3F20DF29}" destId="{5D548F18-B282-49AF-944E-9E0FE8E24BC7}" srcOrd="0" destOrd="0" presId="urn:microsoft.com/office/officeart/2008/layout/LinedList"/>
    <dgm:cxn modelId="{5E51EDC5-9DD4-4890-83B9-A8E9A92DF76A}" type="presOf" srcId="{71963675-B669-456F-91D4-2F64566C1301}" destId="{EC3B2B0E-03A9-4A78-B560-CAEA30D379EF}" srcOrd="0" destOrd="0" presId="urn:microsoft.com/office/officeart/2008/layout/LinedList"/>
    <dgm:cxn modelId="{C812F728-E586-4474-8218-80FE0BACC899}" type="presParOf" srcId="{CF1B1B03-2F0B-48FE-8480-242575E805DD}" destId="{59489E78-9D9F-4F4D-B5E7-D02AFF5EFB1D}" srcOrd="0" destOrd="0" presId="urn:microsoft.com/office/officeart/2008/layout/LinedList"/>
    <dgm:cxn modelId="{484741EE-7C18-4063-9D9B-D0845D8B7E53}" type="presParOf" srcId="{CF1B1B03-2F0B-48FE-8480-242575E805DD}" destId="{9EFAB119-36A1-42F5-9244-D3F46A2537DE}" srcOrd="1" destOrd="0" presId="urn:microsoft.com/office/officeart/2008/layout/LinedList"/>
    <dgm:cxn modelId="{485679A2-7B98-4AE9-BAC0-028CCCD7E565}" type="presParOf" srcId="{9EFAB119-36A1-42F5-9244-D3F46A2537DE}" destId="{DA8891B6-D6CF-4CAD-B3B2-4C1AC89705B6}" srcOrd="0" destOrd="0" presId="urn:microsoft.com/office/officeart/2008/layout/LinedList"/>
    <dgm:cxn modelId="{057EBB91-8B53-4944-8D29-6B5949C04725}" type="presParOf" srcId="{9EFAB119-36A1-42F5-9244-D3F46A2537DE}" destId="{A7EBBEBA-1C08-4C30-9E83-327247769859}" srcOrd="1" destOrd="0" presId="urn:microsoft.com/office/officeart/2008/layout/LinedList"/>
    <dgm:cxn modelId="{92986182-5B60-4B1A-93F2-9B5BFAE9F917}" type="presParOf" srcId="{CF1B1B03-2F0B-48FE-8480-242575E805DD}" destId="{9E7F0B66-3B9C-4433-ACA8-4B46BB5E0BBE}" srcOrd="2" destOrd="0" presId="urn:microsoft.com/office/officeart/2008/layout/LinedList"/>
    <dgm:cxn modelId="{2C2DC573-CFC0-4531-B79E-C8868C8AB01E}" type="presParOf" srcId="{CF1B1B03-2F0B-48FE-8480-242575E805DD}" destId="{9AC6D1DF-D66D-44A6-B884-90BF7029EA07}" srcOrd="3" destOrd="0" presId="urn:microsoft.com/office/officeart/2008/layout/LinedList"/>
    <dgm:cxn modelId="{492A9FE8-2932-4364-904D-8740AD792D28}" type="presParOf" srcId="{9AC6D1DF-D66D-44A6-B884-90BF7029EA07}" destId="{0E48DFBA-6E85-47F5-A3CC-B43F9F9B1401}" srcOrd="0" destOrd="0" presId="urn:microsoft.com/office/officeart/2008/layout/LinedList"/>
    <dgm:cxn modelId="{F37EB6AE-96AC-4F05-836A-4FB86A1A7793}" type="presParOf" srcId="{9AC6D1DF-D66D-44A6-B884-90BF7029EA07}" destId="{4F945270-8F52-4BED-9847-CBC2D0AAC789}" srcOrd="1" destOrd="0" presId="urn:microsoft.com/office/officeart/2008/layout/LinedList"/>
    <dgm:cxn modelId="{1ADBEBD0-9FEE-44A2-95AA-529E463D52E4}" type="presParOf" srcId="{CF1B1B03-2F0B-48FE-8480-242575E805DD}" destId="{BC0C2C1C-E518-496A-B5CC-AAEC214F3C03}" srcOrd="4" destOrd="0" presId="urn:microsoft.com/office/officeart/2008/layout/LinedList"/>
    <dgm:cxn modelId="{71DEF934-4C00-4ED7-B90B-8E16BC9149E9}" type="presParOf" srcId="{CF1B1B03-2F0B-48FE-8480-242575E805DD}" destId="{611D52FB-7A57-4525-A32E-4F29D0F53C2E}" srcOrd="5" destOrd="0" presId="urn:microsoft.com/office/officeart/2008/layout/LinedList"/>
    <dgm:cxn modelId="{ACABC4BB-D0A1-4B14-9FF8-DB8192EEAE64}" type="presParOf" srcId="{611D52FB-7A57-4525-A32E-4F29D0F53C2E}" destId="{5D548F18-B282-49AF-944E-9E0FE8E24BC7}" srcOrd="0" destOrd="0" presId="urn:microsoft.com/office/officeart/2008/layout/LinedList"/>
    <dgm:cxn modelId="{8456D70F-D172-4447-9B5D-5C84943B8252}" type="presParOf" srcId="{611D52FB-7A57-4525-A32E-4F29D0F53C2E}" destId="{AC30C01C-13AE-47C1-AEE9-07F710BA87DF}" srcOrd="1" destOrd="0" presId="urn:microsoft.com/office/officeart/2008/layout/LinedList"/>
    <dgm:cxn modelId="{E8395F36-0CF0-4DFF-BDE8-23A7891AC54E}" type="presParOf" srcId="{CF1B1B03-2F0B-48FE-8480-242575E805DD}" destId="{55E9A993-D920-4DB5-BBD1-619CBA8AF15B}" srcOrd="6" destOrd="0" presId="urn:microsoft.com/office/officeart/2008/layout/LinedList"/>
    <dgm:cxn modelId="{936CB629-EE53-4B6E-B869-5570BE2791FE}" type="presParOf" srcId="{CF1B1B03-2F0B-48FE-8480-242575E805DD}" destId="{03E65E14-0E89-4FC6-A4DC-CC66F0463C19}" srcOrd="7" destOrd="0" presId="urn:microsoft.com/office/officeart/2008/layout/LinedList"/>
    <dgm:cxn modelId="{BBE268D9-F3F0-475C-882E-B8B71019696F}" type="presParOf" srcId="{03E65E14-0E89-4FC6-A4DC-CC66F0463C19}" destId="{F018D0AF-67E0-4254-941F-82C0BA761311}" srcOrd="0" destOrd="0" presId="urn:microsoft.com/office/officeart/2008/layout/LinedList"/>
    <dgm:cxn modelId="{69BD0BD2-CEB2-4755-A4C3-C4B0E0708E5A}" type="presParOf" srcId="{03E65E14-0E89-4FC6-A4DC-CC66F0463C19}" destId="{C13D5BB1-693E-41C3-BBDD-4D94DA046232}" srcOrd="1" destOrd="0" presId="urn:microsoft.com/office/officeart/2008/layout/LinedList"/>
    <dgm:cxn modelId="{EED19683-AF1A-45AB-B477-24AFB918FE57}" type="presParOf" srcId="{CF1B1B03-2F0B-48FE-8480-242575E805DD}" destId="{09F7D446-C006-47FF-9B1A-9F0B6D748B7B}" srcOrd="8" destOrd="0" presId="urn:microsoft.com/office/officeart/2008/layout/LinedList"/>
    <dgm:cxn modelId="{80F68A02-F49D-4B99-AD89-EAF4330DEADA}" type="presParOf" srcId="{CF1B1B03-2F0B-48FE-8480-242575E805DD}" destId="{347B8344-99E1-4146-8871-2B0CFAEFF2BF}" srcOrd="9" destOrd="0" presId="urn:microsoft.com/office/officeart/2008/layout/LinedList"/>
    <dgm:cxn modelId="{793AEE23-C916-4812-A5E8-7B930D326C66}" type="presParOf" srcId="{347B8344-99E1-4146-8871-2B0CFAEFF2BF}" destId="{3F66A0B7-00E7-4BFE-9600-0C3177BA10BF}" srcOrd="0" destOrd="0" presId="urn:microsoft.com/office/officeart/2008/layout/LinedList"/>
    <dgm:cxn modelId="{DC3363E0-617E-450C-AB59-FBBDABD761CC}" type="presParOf" srcId="{347B8344-99E1-4146-8871-2B0CFAEFF2BF}" destId="{6F1CCAB8-D31B-45BE-AD6D-B1D1425BC0BE}" srcOrd="1" destOrd="0" presId="urn:microsoft.com/office/officeart/2008/layout/LinedList"/>
    <dgm:cxn modelId="{D62CB747-9AC9-401E-AFB7-90812F317CA8}" type="presParOf" srcId="{CF1B1B03-2F0B-48FE-8480-242575E805DD}" destId="{DBF9D793-64B7-4DE6-A452-D76681CCF966}" srcOrd="10" destOrd="0" presId="urn:microsoft.com/office/officeart/2008/layout/LinedList"/>
    <dgm:cxn modelId="{81CB2477-BE57-4407-8583-3C17C4BD760C}" type="presParOf" srcId="{CF1B1B03-2F0B-48FE-8480-242575E805DD}" destId="{D6FBC172-27D9-409A-8085-63F1FDDB5747}" srcOrd="11" destOrd="0" presId="urn:microsoft.com/office/officeart/2008/layout/LinedList"/>
    <dgm:cxn modelId="{277DB73C-C4D8-425E-9989-7944DE28BCEF}" type="presParOf" srcId="{D6FBC172-27D9-409A-8085-63F1FDDB5747}" destId="{EC3B2B0E-03A9-4A78-B560-CAEA30D379EF}" srcOrd="0" destOrd="0" presId="urn:microsoft.com/office/officeart/2008/layout/LinedList"/>
    <dgm:cxn modelId="{EA93DFAA-052D-4C48-AD1E-58231DF47019}" type="presParOf" srcId="{D6FBC172-27D9-409A-8085-63F1FDDB5747}" destId="{CB15667C-D73F-47A1-8505-94894A17CA05}" srcOrd="1" destOrd="0" presId="urn:microsoft.com/office/officeart/2008/layout/LinedList"/>
    <dgm:cxn modelId="{6354F158-1551-4D64-817E-00141EE30C10}" type="presParOf" srcId="{CF1B1B03-2F0B-48FE-8480-242575E805DD}" destId="{2B8AA0E0-CEE5-4F15-A6AC-9D93F70B7C9D}" srcOrd="12" destOrd="0" presId="urn:microsoft.com/office/officeart/2008/layout/LinedList"/>
    <dgm:cxn modelId="{3E85E6BE-1EB5-4E52-9551-7505ADC5B911}" type="presParOf" srcId="{CF1B1B03-2F0B-48FE-8480-242575E805DD}" destId="{9670FD26-98E4-459D-AF5D-123DFF8B3BFA}" srcOrd="13" destOrd="0" presId="urn:microsoft.com/office/officeart/2008/layout/LinedList"/>
    <dgm:cxn modelId="{1DF9DFF2-8EA3-45B5-A8F6-A5AC897E4505}" type="presParOf" srcId="{9670FD26-98E4-459D-AF5D-123DFF8B3BFA}" destId="{689B9E45-10DD-4C5A-AD62-2E57CBFE8685}" srcOrd="0" destOrd="0" presId="urn:microsoft.com/office/officeart/2008/layout/LinedList"/>
    <dgm:cxn modelId="{01886038-ACE8-47A9-9639-5B22B662D596}" type="presParOf" srcId="{9670FD26-98E4-459D-AF5D-123DFF8B3BFA}" destId="{92745300-4166-4797-9B63-DE8EA8651064}" srcOrd="1" destOrd="0" presId="urn:microsoft.com/office/officeart/2008/layout/LinedList"/>
    <dgm:cxn modelId="{F15B0A9F-7E9B-48DB-8E21-DE69774C468C}" type="presParOf" srcId="{CF1B1B03-2F0B-48FE-8480-242575E805DD}" destId="{67066AC7-0DAF-47FB-9DF3-5ED4C32E7DAF}" srcOrd="14" destOrd="0" presId="urn:microsoft.com/office/officeart/2008/layout/LinedList"/>
    <dgm:cxn modelId="{26BEBAEC-BBED-4906-B297-8DA526B6E673}" type="presParOf" srcId="{CF1B1B03-2F0B-48FE-8480-242575E805DD}" destId="{5256F92C-3D7A-40C0-9C40-6F67200F48C2}" srcOrd="15" destOrd="0" presId="urn:microsoft.com/office/officeart/2008/layout/LinedList"/>
    <dgm:cxn modelId="{4622A94C-4725-4F29-A38A-BDA13A999FB8}" type="presParOf" srcId="{5256F92C-3D7A-40C0-9C40-6F67200F48C2}" destId="{55391069-3BCD-4813-A43E-A413D0616568}" srcOrd="0" destOrd="0" presId="urn:microsoft.com/office/officeart/2008/layout/LinedList"/>
    <dgm:cxn modelId="{BF4297FE-A9B0-483F-882D-072D0061E01E}" type="presParOf" srcId="{5256F92C-3D7A-40C0-9C40-6F67200F48C2}" destId="{87ADDF05-54D0-4401-B653-C9F2657D2F0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89E78-9D9F-4F4D-B5E7-D02AFF5EFB1D}">
      <dsp:nvSpPr>
        <dsp:cNvPr id="0" name=""/>
        <dsp:cNvSpPr/>
      </dsp:nvSpPr>
      <dsp:spPr>
        <a:xfrm>
          <a:off x="0" y="0"/>
          <a:ext cx="7343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8891B6-D6CF-4CAD-B3B2-4C1AC89705B6}">
      <dsp:nvSpPr>
        <dsp:cNvPr id="0" name=""/>
        <dsp:cNvSpPr/>
      </dsp:nvSpPr>
      <dsp:spPr>
        <a:xfrm>
          <a:off x="0" y="0"/>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Introduction</a:t>
          </a:r>
        </a:p>
      </dsp:txBody>
      <dsp:txXfrm>
        <a:off x="0" y="0"/>
        <a:ext cx="7343183" cy="735430"/>
      </dsp:txXfrm>
    </dsp:sp>
    <dsp:sp modelId="{9E7F0B66-3B9C-4433-ACA8-4B46BB5E0BBE}">
      <dsp:nvSpPr>
        <dsp:cNvPr id="0" name=""/>
        <dsp:cNvSpPr/>
      </dsp:nvSpPr>
      <dsp:spPr>
        <a:xfrm>
          <a:off x="0" y="735430"/>
          <a:ext cx="734318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8DFBA-6E85-47F5-A3CC-B43F9F9B1401}">
      <dsp:nvSpPr>
        <dsp:cNvPr id="0" name=""/>
        <dsp:cNvSpPr/>
      </dsp:nvSpPr>
      <dsp:spPr>
        <a:xfrm>
          <a:off x="0" y="735430"/>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Categories of Occupational Fraud and Abuse</a:t>
          </a:r>
        </a:p>
      </dsp:txBody>
      <dsp:txXfrm>
        <a:off x="0" y="735430"/>
        <a:ext cx="7343183" cy="735430"/>
      </dsp:txXfrm>
    </dsp:sp>
    <dsp:sp modelId="{BC0C2C1C-E518-496A-B5CC-AAEC214F3C03}">
      <dsp:nvSpPr>
        <dsp:cNvPr id="0" name=""/>
        <dsp:cNvSpPr/>
      </dsp:nvSpPr>
      <dsp:spPr>
        <a:xfrm>
          <a:off x="0" y="1470860"/>
          <a:ext cx="734318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548F18-B282-49AF-944E-9E0FE8E24BC7}">
      <dsp:nvSpPr>
        <dsp:cNvPr id="0" name=""/>
        <dsp:cNvSpPr/>
      </dsp:nvSpPr>
      <dsp:spPr>
        <a:xfrm>
          <a:off x="0" y="1470860"/>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Reasons for Increased Occupational Fraud and Abuse in Nursing</a:t>
          </a:r>
        </a:p>
      </dsp:txBody>
      <dsp:txXfrm>
        <a:off x="0" y="1470860"/>
        <a:ext cx="7343183" cy="735430"/>
      </dsp:txXfrm>
    </dsp:sp>
    <dsp:sp modelId="{55E9A993-D920-4DB5-BBD1-619CBA8AF15B}">
      <dsp:nvSpPr>
        <dsp:cNvPr id="0" name=""/>
        <dsp:cNvSpPr/>
      </dsp:nvSpPr>
      <dsp:spPr>
        <a:xfrm>
          <a:off x="0" y="2206290"/>
          <a:ext cx="734318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18D0AF-67E0-4254-941F-82C0BA761311}">
      <dsp:nvSpPr>
        <dsp:cNvPr id="0" name=""/>
        <dsp:cNvSpPr/>
      </dsp:nvSpPr>
      <dsp:spPr>
        <a:xfrm>
          <a:off x="0" y="2206290"/>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Description of an Ethical Situation Based on Occupational Fraud and Abuse</a:t>
          </a:r>
        </a:p>
      </dsp:txBody>
      <dsp:txXfrm>
        <a:off x="0" y="2206290"/>
        <a:ext cx="7343183" cy="735430"/>
      </dsp:txXfrm>
    </dsp:sp>
    <dsp:sp modelId="{09F7D446-C006-47FF-9B1A-9F0B6D748B7B}">
      <dsp:nvSpPr>
        <dsp:cNvPr id="0" name=""/>
        <dsp:cNvSpPr/>
      </dsp:nvSpPr>
      <dsp:spPr>
        <a:xfrm>
          <a:off x="0" y="2941720"/>
          <a:ext cx="7343183"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66A0B7-00E7-4BFE-9600-0C3177BA10BF}">
      <dsp:nvSpPr>
        <dsp:cNvPr id="0" name=""/>
        <dsp:cNvSpPr/>
      </dsp:nvSpPr>
      <dsp:spPr>
        <a:xfrm>
          <a:off x="0" y="2941720"/>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How the Situation Relates to Provisions within the Code of Ethics</a:t>
          </a:r>
        </a:p>
      </dsp:txBody>
      <dsp:txXfrm>
        <a:off x="0" y="2941720"/>
        <a:ext cx="7343183" cy="735430"/>
      </dsp:txXfrm>
    </dsp:sp>
    <dsp:sp modelId="{DBF9D793-64B7-4DE6-A452-D76681CCF966}">
      <dsp:nvSpPr>
        <dsp:cNvPr id="0" name=""/>
        <dsp:cNvSpPr/>
      </dsp:nvSpPr>
      <dsp:spPr>
        <a:xfrm>
          <a:off x="0" y="3677151"/>
          <a:ext cx="734318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3B2B0E-03A9-4A78-B560-CAEA30D379EF}">
      <dsp:nvSpPr>
        <dsp:cNvPr id="0" name=""/>
        <dsp:cNvSpPr/>
      </dsp:nvSpPr>
      <dsp:spPr>
        <a:xfrm>
          <a:off x="0" y="3677151"/>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Ethical Principles</a:t>
          </a:r>
        </a:p>
      </dsp:txBody>
      <dsp:txXfrm>
        <a:off x="0" y="3677151"/>
        <a:ext cx="7343183" cy="735430"/>
      </dsp:txXfrm>
    </dsp:sp>
    <dsp:sp modelId="{2B8AA0E0-CEE5-4F15-A6AC-9D93F70B7C9D}">
      <dsp:nvSpPr>
        <dsp:cNvPr id="0" name=""/>
        <dsp:cNvSpPr/>
      </dsp:nvSpPr>
      <dsp:spPr>
        <a:xfrm>
          <a:off x="0" y="4412581"/>
          <a:ext cx="734318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9B9E45-10DD-4C5A-AD62-2E57CBFE8685}">
      <dsp:nvSpPr>
        <dsp:cNvPr id="0" name=""/>
        <dsp:cNvSpPr/>
      </dsp:nvSpPr>
      <dsp:spPr>
        <a:xfrm>
          <a:off x="0" y="4412581"/>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How Nurses Might Lessen the Impact of the Situation. </a:t>
          </a:r>
        </a:p>
      </dsp:txBody>
      <dsp:txXfrm>
        <a:off x="0" y="4412581"/>
        <a:ext cx="7343183" cy="735430"/>
      </dsp:txXfrm>
    </dsp:sp>
    <dsp:sp modelId="{67066AC7-0DAF-47FB-9DF3-5ED4C32E7DAF}">
      <dsp:nvSpPr>
        <dsp:cNvPr id="0" name=""/>
        <dsp:cNvSpPr/>
      </dsp:nvSpPr>
      <dsp:spPr>
        <a:xfrm>
          <a:off x="0" y="5148011"/>
          <a:ext cx="734318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391069-3BCD-4813-A43E-A413D0616568}">
      <dsp:nvSpPr>
        <dsp:cNvPr id="0" name=""/>
        <dsp:cNvSpPr/>
      </dsp:nvSpPr>
      <dsp:spPr>
        <a:xfrm>
          <a:off x="0" y="5148011"/>
          <a:ext cx="7343183" cy="735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Conclusion</a:t>
          </a:r>
        </a:p>
      </dsp:txBody>
      <dsp:txXfrm>
        <a:off x="0" y="5148011"/>
        <a:ext cx="7343183" cy="7354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5716D-39C9-48C4-A3EB-B88E4515427D}" type="datetimeFigureOut">
              <a:rPr lang="en-US" smtClean="0"/>
              <a:t>12/9/2021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C6D3C-9EB0-4F2C-9026-3887D1CDB44E}" type="slidenum">
              <a:rPr lang="en-US" smtClean="0"/>
              <a:t>‹#›</a:t>
            </a:fld>
            <a:endParaRPr lang="en-US" dirty="0"/>
          </a:p>
        </p:txBody>
      </p:sp>
    </p:spTree>
    <p:extLst>
      <p:ext uri="{BB962C8B-B14F-4D97-AF65-F5344CB8AC3E}">
        <p14:creationId xmlns:p14="http://schemas.microsoft.com/office/powerpoint/2010/main" val="24377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t>1</a:t>
            </a:fld>
            <a:endParaRPr lang="en-US" dirty="0"/>
          </a:p>
        </p:txBody>
      </p:sp>
    </p:spTree>
    <p:extLst>
      <p:ext uri="{BB962C8B-B14F-4D97-AF65-F5344CB8AC3E}">
        <p14:creationId xmlns:p14="http://schemas.microsoft.com/office/powerpoint/2010/main" val="3455741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t>2</a:t>
            </a:fld>
            <a:endParaRPr lang="en-US" dirty="0"/>
          </a:p>
        </p:txBody>
      </p:sp>
    </p:spTree>
    <p:extLst>
      <p:ext uri="{BB962C8B-B14F-4D97-AF65-F5344CB8AC3E}">
        <p14:creationId xmlns:p14="http://schemas.microsoft.com/office/powerpoint/2010/main" val="420868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buClrTx/>
              <a:buFont typeface="Wingdings" panose="05000000000000000000" pitchFamily="2" charset="2"/>
              <a:buNone/>
            </a:pPr>
            <a:r>
              <a:rPr lang="en-US" sz="1200" dirty="0">
                <a:latin typeface="Arial" panose="020B0604020202020204" pitchFamily="34" charset="0"/>
                <a:cs typeface="Arial" panose="020B0604020202020204" pitchFamily="34" charset="0"/>
              </a:rPr>
              <a:t>Fraud refers to intentional deceit for financial or personal gain. It is described as a white collar crime because it uses non-violent means to deceive others. Abuse can be described as actions outside the allowed standards of professional standards. Occupational fraud and abuse are work-related improper, inappropriate and intentional deception and misrepresentation actions that are done for personal and financial gain. </a:t>
            </a:r>
          </a:p>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3</a:t>
            </a:fld>
            <a:endParaRPr lang="en-US" dirty="0"/>
          </a:p>
        </p:txBody>
      </p:sp>
    </p:spTree>
    <p:extLst>
      <p:ext uri="{BB962C8B-B14F-4D97-AF65-F5344CB8AC3E}">
        <p14:creationId xmlns:p14="http://schemas.microsoft.com/office/powerpoint/2010/main" val="862790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kern="1200" dirty="0">
                <a:solidFill>
                  <a:schemeClr val="tx1"/>
                </a:solidFill>
                <a:effectLst/>
                <a:latin typeface="+mn-lt"/>
                <a:ea typeface="+mn-ea"/>
                <a:cs typeface="+mn-cs"/>
              </a:rPr>
              <a:t>Asset Misappropriation is the most common form of occupational fraud but the least costly on average.  It occurs when an employee improperly uses an employer’s asset for personal use. Corruption is also a common type of occupational fraud. It entails individuals exercising their undue influence upon others. Financial Statement Fraud occurs when an individual manipulates an organization’s financial statements</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4</a:t>
            </a:fld>
            <a:endParaRPr lang="en-US" dirty="0"/>
          </a:p>
        </p:txBody>
      </p:sp>
    </p:spTree>
    <p:extLst>
      <p:ext uri="{BB962C8B-B14F-4D97-AF65-F5344CB8AC3E}">
        <p14:creationId xmlns:p14="http://schemas.microsoft.com/office/powerpoint/2010/main" val="2021768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Arial" panose="020B0604020202020204" pitchFamily="34" charset="0"/>
                <a:cs typeface="Arial" panose="020B0604020202020204" pitchFamily="34" charset="0"/>
              </a:rPr>
              <a:t>Occupational fraud and abuse is negatively impacting healthcare, causing patient harm and increasing cost of care. Perhaps to address this problem its is critical to understand what causes it. Some of the reasons contributing to occupational fraud and abuse include working for long hours and taking multiple responsibilities.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5</a:t>
            </a:fld>
            <a:endParaRPr lang="en-US" dirty="0"/>
          </a:p>
        </p:txBody>
      </p:sp>
    </p:spTree>
    <p:extLst>
      <p:ext uri="{BB962C8B-B14F-4D97-AF65-F5344CB8AC3E}">
        <p14:creationId xmlns:p14="http://schemas.microsoft.com/office/powerpoint/2010/main" val="1974120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Additionally, susceptibility to fraud and occupational hazards contribute to increased occupational fraud and abuse in nursing. </a:t>
            </a:r>
            <a:r>
              <a:rPr lang="en-US" sz="1200" dirty="0">
                <a:latin typeface="Arial" panose="020B0604020202020204" pitchFamily="34" charset="0"/>
                <a:cs typeface="Arial" panose="020B0604020202020204" pitchFamily="34" charset="0"/>
              </a:rPr>
              <a:t>Nurses susceptibility to commit fraud are increased due to various factors including unhealthy competitiveness, stress from work which often trigger nurses to deviate from the right path. The physical demands and long working hours makes the nursing job to be challenging. Studies show that most nurse are concerned about the effects of stress and overwork. Nurses are exposed to various occupational hazards including bacteria, infectious diseases and even hazardous chemicals</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6</a:t>
            </a:fld>
            <a:endParaRPr lang="en-US" dirty="0"/>
          </a:p>
        </p:txBody>
      </p:sp>
    </p:spTree>
    <p:extLst>
      <p:ext uri="{BB962C8B-B14F-4D97-AF65-F5344CB8AC3E}">
        <p14:creationId xmlns:p14="http://schemas.microsoft.com/office/powerpoint/2010/main" val="123747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Arial" panose="020B0604020202020204" pitchFamily="34" charset="0"/>
                <a:cs typeface="Arial" panose="020B0604020202020204" pitchFamily="34" charset="0"/>
              </a:rPr>
              <a:t>An ethical situation that is based on occupational fraud and abuse that can get into a nurse’s way of practicing ethically entail a neurosurgeon billing Medicare and insurance companies for unneeded surgeries and implants claimed to be used in the surgeries. Billing Medicare and insurance companies with incorrect information affects them financially and influences premiums policyholders are charged. In this situation patients are harmed because they do not get appropriate treatment.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7</a:t>
            </a:fld>
            <a:endParaRPr lang="en-US" dirty="0"/>
          </a:p>
        </p:txBody>
      </p:sp>
    </p:spTree>
    <p:extLst>
      <p:ext uri="{BB962C8B-B14F-4D97-AF65-F5344CB8AC3E}">
        <p14:creationId xmlns:p14="http://schemas.microsoft.com/office/powerpoint/2010/main" val="1351054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Arial" panose="020B0604020202020204" pitchFamily="34" charset="0"/>
                <a:cs typeface="Arial" panose="020B0604020202020204" pitchFamily="34" charset="0"/>
              </a:rPr>
              <a:t>The ethical situation related to the 2</a:t>
            </a:r>
            <a:r>
              <a:rPr lang="en-US" sz="1200" baseline="30000" dirty="0">
                <a:latin typeface="Arial" panose="020B0604020202020204" pitchFamily="34" charset="0"/>
                <a:cs typeface="Arial" panose="020B0604020202020204" pitchFamily="34" charset="0"/>
              </a:rPr>
              <a:t>nd</a:t>
            </a:r>
            <a:r>
              <a:rPr lang="en-US" sz="1200" dirty="0">
                <a:latin typeface="Arial" panose="020B0604020202020204" pitchFamily="34" charset="0"/>
                <a:cs typeface="Arial" panose="020B0604020202020204" pitchFamily="34" charset="0"/>
              </a:rPr>
              <a:t> and 3</a:t>
            </a:r>
            <a:r>
              <a:rPr lang="en-US" sz="1200" baseline="30000" dirty="0">
                <a:latin typeface="Arial" panose="020B0604020202020204" pitchFamily="34" charset="0"/>
                <a:cs typeface="Arial" panose="020B0604020202020204" pitchFamily="34" charset="0"/>
              </a:rPr>
              <a:t>rd</a:t>
            </a:r>
            <a:r>
              <a:rPr lang="en-US" sz="1200" dirty="0">
                <a:latin typeface="Arial" panose="020B0604020202020204" pitchFamily="34" charset="0"/>
                <a:cs typeface="Arial" panose="020B0604020202020204" pitchFamily="34" charset="0"/>
              </a:rPr>
              <a:t> provision of the code of ethics that state that the nurses main commitment is to patients and nurses must promote, protect the health, safety and rights of patients.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8</a:t>
            </a:fld>
            <a:endParaRPr lang="en-US" dirty="0"/>
          </a:p>
        </p:txBody>
      </p:sp>
    </p:spTree>
    <p:extLst>
      <p:ext uri="{BB962C8B-B14F-4D97-AF65-F5344CB8AC3E}">
        <p14:creationId xmlns:p14="http://schemas.microsoft.com/office/powerpoint/2010/main" val="43945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ClrTx/>
              <a:buNone/>
            </a:pPr>
            <a:r>
              <a:rPr lang="en-US" sz="1200" dirty="0">
                <a:latin typeface="Arial" panose="020B0604020202020204" pitchFamily="34" charset="0"/>
                <a:cs typeface="Arial" panose="020B0604020202020204" pitchFamily="34" charset="0"/>
              </a:rPr>
              <a:t>The ethical principles that may rise when facing this ethical situation are; The principle of accountability: healthcare professional must take responsibility for their actions. They have to accept both personal and professional consequences related to their actions. The principle of non maleficence: this principle entails doing no harm. Healthcare professionals may always consider whether their actions harm the patient  be it intentional or unintentional. </a:t>
            </a:r>
          </a:p>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9</a:t>
            </a:fld>
            <a:endParaRPr lang="en-US" dirty="0"/>
          </a:p>
        </p:txBody>
      </p:sp>
    </p:spTree>
    <p:extLst>
      <p:ext uri="{BB962C8B-B14F-4D97-AF65-F5344CB8AC3E}">
        <p14:creationId xmlns:p14="http://schemas.microsoft.com/office/powerpoint/2010/main" val="1230238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ClrTx/>
              <a:buNone/>
            </a:pPr>
            <a:r>
              <a:rPr lang="en-US" sz="1200" dirty="0">
                <a:latin typeface="Arial" panose="020B0604020202020204" pitchFamily="34" charset="0"/>
                <a:cs typeface="Arial" panose="020B0604020202020204" pitchFamily="34" charset="0"/>
              </a:rPr>
              <a:t>Occupational fraud and abuse have significant impacts on healthcare. Its effect causes a ripple effect in the healthcare system from cost of healthcare to resources. Reporting cases of occupational fraud and abuse, use audits and evaluations to monitor adherence to programs focused on preventing occupational fraud and abuse, maintaining processes for occupational fraud and abuse complaints and reports, and assessment and remediation of systemic occupational fraud and abuse problems</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10</a:t>
            </a:fld>
            <a:endParaRPr lang="en-US" dirty="0"/>
          </a:p>
        </p:txBody>
      </p:sp>
    </p:spTree>
    <p:extLst>
      <p:ext uri="{BB962C8B-B14F-4D97-AF65-F5344CB8AC3E}">
        <p14:creationId xmlns:p14="http://schemas.microsoft.com/office/powerpoint/2010/main" val="1805515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Additionally providing proper screening, training and supervision, providing protection against harassment and encouraging whistle blowing on fraudsters could help in rooting out occupational fraud and abuse. </a:t>
            </a:r>
          </a:p>
        </p:txBody>
      </p:sp>
      <p:sp>
        <p:nvSpPr>
          <p:cNvPr id="4" name="Slide Number Placeholder 3"/>
          <p:cNvSpPr>
            <a:spLocks noGrp="1"/>
          </p:cNvSpPr>
          <p:nvPr>
            <p:ph type="sldNum" sz="quarter" idx="5"/>
          </p:nvPr>
        </p:nvSpPr>
        <p:spPr/>
        <p:txBody>
          <a:bodyPr/>
          <a:lstStyle/>
          <a:p>
            <a:fld id="{060C6D3C-9EB0-4F2C-9026-3887D1CDB44E}" type="slidenum">
              <a:rPr lang="en-US" smtClean="0"/>
              <a:t>11</a:t>
            </a:fld>
            <a:endParaRPr lang="en-US" dirty="0"/>
          </a:p>
        </p:txBody>
      </p:sp>
    </p:spTree>
    <p:extLst>
      <p:ext uri="{BB962C8B-B14F-4D97-AF65-F5344CB8AC3E}">
        <p14:creationId xmlns:p14="http://schemas.microsoft.com/office/powerpoint/2010/main" val="2228684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Occupational fraud and abuse is a significant problem that affects the healthcare system. It cost healthcare industry billions of money annually in addition to causing patient harm. Without appropriate and effective processes in place to identify and prevent occupational fraud and abuse activities, it can result to nurse facing investigation and legal suits which can damage their reputation. Occupational fraud and abuse can be prevented through training, screening and supervision, and protecting nurses against harassment.  </a:t>
            </a:r>
          </a:p>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12</a:t>
            </a:fld>
            <a:endParaRPr lang="en-US" dirty="0"/>
          </a:p>
        </p:txBody>
      </p:sp>
    </p:spTree>
    <p:extLst>
      <p:ext uri="{BB962C8B-B14F-4D97-AF65-F5344CB8AC3E}">
        <p14:creationId xmlns:p14="http://schemas.microsoft.com/office/powerpoint/2010/main" val="96557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t>13</a:t>
            </a:fld>
            <a:endParaRPr lang="en-US" dirty="0"/>
          </a:p>
        </p:txBody>
      </p:sp>
    </p:spTree>
    <p:extLst>
      <p:ext uri="{BB962C8B-B14F-4D97-AF65-F5344CB8AC3E}">
        <p14:creationId xmlns:p14="http://schemas.microsoft.com/office/powerpoint/2010/main" val="4127566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21423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659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 X Number &amp; Icon">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val="389258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76D43D-0DDD-4BAD-8213-BDBF75C30A0C}"/>
              </a:ext>
              <a:ext uri="{C183D7F6-B498-43B3-948B-1728B52AA6E4}">
                <adec:decorative xmlns:adec="http://schemas.microsoft.com/office/drawing/2017/decorative"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578943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E6622698-E93D-4214-8C21-38DBE58C2E3F}"/>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9" name="Freeform: Shape 8">
            <a:extLst>
              <a:ext uri="{FF2B5EF4-FFF2-40B4-BE49-F238E27FC236}">
                <a16:creationId xmlns:a16="http://schemas.microsoft.com/office/drawing/2014/main" id="{1706BC54-FE11-4237-96CC-8DA267DB5D7C}"/>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val="3875987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14259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26" name="Freeform: Shape 25">
            <a:extLst>
              <a:ext uri="{FF2B5EF4-FFF2-40B4-BE49-F238E27FC236}">
                <a16:creationId xmlns:a16="http://schemas.microsoft.com/office/drawing/2014/main" id="{89445125-53D2-43B3-8ABC-C88E463BE7DD}"/>
              </a:ext>
            </a:extLst>
          </p:cNvPr>
          <p:cNvSpPr/>
          <p:nvPr userDrawn="1"/>
        </p:nvSpPr>
        <p:spPr>
          <a:xfrm rot="5400000">
            <a:off x="9166516"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975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3">
            <a:extLst>
              <a:ext uri="{FF2B5EF4-FFF2-40B4-BE49-F238E27FC236}">
                <a16:creationId xmlns:a16="http://schemas.microsoft.com/office/drawing/2014/main"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val="203936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3" name="Title 2">
            <a:extLst>
              <a:ext uri="{FF2B5EF4-FFF2-40B4-BE49-F238E27FC236}">
                <a16:creationId xmlns:a16="http://schemas.microsoft.com/office/drawing/2014/main"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7738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39219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11" name="Picture Placeholder 10">
            <a:extLst>
              <a:ext uri="{FF2B5EF4-FFF2-40B4-BE49-F238E27FC236}">
                <a16:creationId xmlns:a16="http://schemas.microsoft.com/office/drawing/2014/main"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val="211947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val="304174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val="318579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val="327892528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50" r:id="rId12"/>
    <p:sldLayoutId id="2147483669" r:id="rId13"/>
  </p:sldLayoutIdLst>
  <p:hf hdr="0" ftr="0" dt="0"/>
  <p:txStyles>
    <p:titleStyle>
      <a:lvl1pPr algn="l" defTabSz="914400"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2.xml" /><Relationship Id="rId1" Type="http://schemas.openxmlformats.org/officeDocument/2006/relationships/slideLayout" Target="../slideLayouts/slideLayout1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1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alpha val="80000"/>
          </a:schemeClr>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8F02F647-7DBC-4618-AFF3-8CED69C5CDE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106680" y="15240"/>
            <a:ext cx="12298680" cy="6827520"/>
          </a:xfrm>
        </p:spPr>
      </p:pic>
      <p:sp>
        <p:nvSpPr>
          <p:cNvPr id="3" name="Title 2">
            <a:extLst>
              <a:ext uri="{FF2B5EF4-FFF2-40B4-BE49-F238E27FC236}">
                <a16:creationId xmlns:a16="http://schemas.microsoft.com/office/drawing/2014/main" id="{B8D8E648-93B0-47FF-A306-492EFF7FC499}"/>
              </a:ext>
            </a:extLst>
          </p:cNvPr>
          <p:cNvSpPr>
            <a:spLocks noGrp="1"/>
          </p:cNvSpPr>
          <p:nvPr>
            <p:ph type="ctrTitle"/>
          </p:nvPr>
        </p:nvSpPr>
        <p:spPr>
          <a:xfrm>
            <a:off x="0" y="0"/>
            <a:ext cx="8233457" cy="6294120"/>
          </a:xfrm>
        </p:spPr>
        <p:txBody>
          <a:bodyPr/>
          <a:lstStyle/>
          <a:p>
            <a:pPr algn="ctr">
              <a:lnSpc>
                <a:spcPct val="110000"/>
              </a:lnSpc>
            </a:pPr>
            <a:r>
              <a:rPr lang="en-US" sz="4400" cap="small" dirty="0">
                <a:latin typeface="Baskerville Old Face" panose="02020602080505020303" pitchFamily="18" charset="0"/>
                <a:ea typeface="Arial Unicode MS" panose="020B0604020202020204" pitchFamily="34" charset="-128"/>
                <a:cs typeface="Arial Unicode MS" panose="020B0604020202020204" pitchFamily="34" charset="-128"/>
              </a:rPr>
              <a:t>OCCUPATIONAL FRAUD AND</a:t>
            </a:r>
            <a:br>
              <a:rPr lang="en-US" sz="4400" cap="small" dirty="0">
                <a:latin typeface="Baskerville Old Face" panose="02020602080505020303" pitchFamily="18" charset="0"/>
                <a:ea typeface="Arial Unicode MS" panose="020B0604020202020204" pitchFamily="34" charset="-128"/>
                <a:cs typeface="Arial Unicode MS" panose="020B0604020202020204" pitchFamily="34" charset="-128"/>
              </a:rPr>
            </a:br>
            <a:r>
              <a:rPr lang="en-US" sz="4400" cap="small" dirty="0">
                <a:latin typeface="Baskerville Old Face" panose="02020602080505020303" pitchFamily="18" charset="0"/>
                <a:ea typeface="Arial Unicode MS" panose="020B0604020202020204" pitchFamily="34" charset="-128"/>
                <a:cs typeface="Arial Unicode MS" panose="020B0604020202020204" pitchFamily="34" charset="-128"/>
              </a:rPr>
              <a:t> ABUSE</a:t>
            </a:r>
            <a:b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ubtitle 3">
            <a:extLst>
              <a:ext uri="{FF2B5EF4-FFF2-40B4-BE49-F238E27FC236}">
                <a16:creationId xmlns:a16="http://schemas.microsoft.com/office/drawing/2014/main" id="{64857D70-F12B-4E1B-99F8-92DAD4349846}"/>
              </a:ext>
            </a:extLst>
          </p:cNvPr>
          <p:cNvSpPr>
            <a:spLocks noGrp="1"/>
          </p:cNvSpPr>
          <p:nvPr>
            <p:ph type="subTitle" idx="1"/>
          </p:nvPr>
        </p:nvSpPr>
        <p:spPr>
          <a:xfrm>
            <a:off x="2466180" y="4347886"/>
            <a:ext cx="4379277" cy="1867960"/>
          </a:xfrm>
          <a:gradFill>
            <a:gsLst>
              <a:gs pos="8000">
                <a:schemeClr val="tx2"/>
              </a:gs>
              <a:gs pos="100000">
                <a:schemeClr val="accent2"/>
              </a:gs>
            </a:gsLst>
            <a:lin ang="14400000" scaled="0"/>
          </a:gradFill>
        </p:spPr>
        <p:txBody>
          <a:bodyPr/>
          <a:lstStyle/>
          <a:p>
            <a:pPr algn="ctr">
              <a:lnSpc>
                <a:spcPct val="150000"/>
              </a:lnSpc>
              <a:spcAft>
                <a:spcPts val="0"/>
              </a:spcAft>
            </a:pPr>
            <a:endParaRPr lang="en-US" sz="1800" i="0" dirty="0"/>
          </a:p>
          <a:p>
            <a:pPr algn="ctr">
              <a:lnSpc>
                <a:spcPct val="150000"/>
              </a:lnSpc>
              <a:spcAft>
                <a:spcPts val="0"/>
              </a:spcAft>
            </a:pPr>
            <a:r>
              <a:rPr lang="en-US" sz="1800" i="0" dirty="0"/>
              <a:t>Student’s Name</a:t>
            </a:r>
          </a:p>
          <a:p>
            <a:pPr algn="ctr">
              <a:lnSpc>
                <a:spcPct val="150000"/>
              </a:lnSpc>
              <a:spcAft>
                <a:spcPts val="0"/>
              </a:spcAft>
            </a:pPr>
            <a:r>
              <a:rPr lang="en-US" sz="1800" i="0" dirty="0"/>
              <a:t>Institution of Affiliation</a:t>
            </a:r>
          </a:p>
          <a:p>
            <a:pPr algn="ctr">
              <a:lnSpc>
                <a:spcPct val="150000"/>
              </a:lnSpc>
              <a:spcAft>
                <a:spcPts val="0"/>
              </a:spcAft>
            </a:pPr>
            <a:r>
              <a:rPr lang="en-US" sz="1800" i="0" dirty="0"/>
              <a:t>Course</a:t>
            </a:r>
          </a:p>
          <a:p>
            <a:pPr algn="ctr">
              <a:lnSpc>
                <a:spcPct val="150000"/>
              </a:lnSpc>
              <a:spcAft>
                <a:spcPts val="0"/>
              </a:spcAft>
            </a:pPr>
            <a:r>
              <a:rPr lang="en-US" sz="1800" i="0" dirty="0"/>
              <a:t>Date</a:t>
            </a:r>
          </a:p>
          <a:p>
            <a:pPr algn="ctr"/>
            <a:endParaRPr lang="en-US" sz="2800" dirty="0"/>
          </a:p>
        </p:txBody>
      </p:sp>
      <p:sp>
        <p:nvSpPr>
          <p:cNvPr id="5" name="object 7" descr="Beige rectangle">
            <a:extLst>
              <a:ext uri="{FF2B5EF4-FFF2-40B4-BE49-F238E27FC236}">
                <a16:creationId xmlns:a16="http://schemas.microsoft.com/office/drawing/2014/main" id="{C85C272F-FCB2-478D-9E03-EC734D1AB6C0}"/>
              </a:ext>
            </a:extLst>
          </p:cNvPr>
          <p:cNvSpPr/>
          <p:nvPr/>
        </p:nvSpPr>
        <p:spPr bwMode="white">
          <a:xfrm>
            <a:off x="3870958" y="2436554"/>
            <a:ext cx="1569719" cy="163786"/>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
        <p:nvSpPr>
          <p:cNvPr id="15" name="Rectangle 14">
            <a:extLst>
              <a:ext uri="{FF2B5EF4-FFF2-40B4-BE49-F238E27FC236}">
                <a16:creationId xmlns:a16="http://schemas.microsoft.com/office/drawing/2014/main" id="{DA136CB0-4ED9-43FA-81D5-6D3225795A7D}"/>
              </a:ext>
              <a:ext uri="{C183D7F6-B498-43B3-948B-1728B52AA6E4}">
                <adec:decorative xmlns:adec="http://schemas.microsoft.com/office/drawing/2017/decorative" val="1"/>
              </a:ext>
            </a:extLst>
          </p:cNvPr>
          <p:cNvSpPr/>
          <p:nvPr/>
        </p:nvSpPr>
        <p:spPr>
          <a:xfrm>
            <a:off x="7295722" y="3078285"/>
            <a:ext cx="2885950"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bject 7" descr="Beige rectangle">
            <a:extLst>
              <a:ext uri="{FF2B5EF4-FFF2-40B4-BE49-F238E27FC236}">
                <a16:creationId xmlns:a16="http://schemas.microsoft.com/office/drawing/2014/main" id="{AA0D2402-FB60-4CB6-8133-3FC02217ACAD}"/>
              </a:ext>
            </a:extLst>
          </p:cNvPr>
          <p:cNvSpPr/>
          <p:nvPr/>
        </p:nvSpPr>
        <p:spPr bwMode="white">
          <a:xfrm flipV="1">
            <a:off x="3870960" y="3024082"/>
            <a:ext cx="1569719" cy="99922"/>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Tree>
    <p:extLst>
      <p:ext uri="{BB962C8B-B14F-4D97-AF65-F5344CB8AC3E}">
        <p14:creationId xmlns:p14="http://schemas.microsoft.com/office/powerpoint/2010/main" val="85059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3" name="Title 2">
            <a:extLst>
              <a:ext uri="{FF2B5EF4-FFF2-40B4-BE49-F238E27FC236}">
                <a16:creationId xmlns:a16="http://schemas.microsoft.com/office/drawing/2014/main" id="{7A48437B-FF9A-48C3-98DE-A38EBEB08C80}"/>
              </a:ext>
            </a:extLst>
          </p:cNvPr>
          <p:cNvSpPr>
            <a:spLocks noGrp="1"/>
          </p:cNvSpPr>
          <p:nvPr>
            <p:ph type="title"/>
          </p:nvPr>
        </p:nvSpPr>
        <p:spPr>
          <a:xfrm>
            <a:off x="91440" y="685800"/>
            <a:ext cx="3223851" cy="5105400"/>
          </a:xfrm>
        </p:spPr>
        <p:txBody>
          <a:bodyPr vert="horz" lIns="91440" tIns="45720" rIns="91440" bIns="45720" rtlCol="0" anchor="ctr">
            <a:normAutofit/>
          </a:bodyPr>
          <a:lstStyle/>
          <a:p>
            <a:r>
              <a:rPr lang="en-US" sz="4000" cap="none" dirty="0">
                <a:solidFill>
                  <a:srgbClr val="FFFFFF"/>
                </a:solidFill>
              </a:rPr>
              <a:t>Presentation Scope</a:t>
            </a:r>
          </a:p>
        </p:txBody>
      </p:sp>
      <p:sp>
        <p:nvSpPr>
          <p:cNvPr id="5" name="Slide Number Placeholder 4">
            <a:extLst>
              <a:ext uri="{FF2B5EF4-FFF2-40B4-BE49-F238E27FC236}">
                <a16:creationId xmlns:a16="http://schemas.microsoft.com/office/drawing/2014/main" id="{76F9EAFB-CF34-4C32-A9B2-573AF53236DF}"/>
              </a:ext>
            </a:extLst>
          </p:cNvPr>
          <p:cNvSpPr>
            <a:spLocks noGrp="1"/>
          </p:cNvSpPr>
          <p:nvPr>
            <p:ph type="sldNum" sz="quarter" idx="11"/>
          </p:nvPr>
        </p:nvSpPr>
        <p:spPr>
          <a:xfrm>
            <a:off x="10265568" y="6309360"/>
            <a:ext cx="1088231"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a:solidFill>
                  <a:prstClr val="black">
                    <a:tint val="75000"/>
                  </a:prstClr>
                </a:solidFill>
              </a:rPr>
              <a:pPr algn="r">
                <a:lnSpc>
                  <a:spcPct val="90000"/>
                </a:lnSpc>
                <a:spcAft>
                  <a:spcPts val="600"/>
                </a:spcAft>
              </a:pPr>
              <a:t>2</a:t>
            </a:fld>
            <a:endParaRPr lang="en-US" sz="1200" dirty="0">
              <a:solidFill>
                <a:prstClr val="black">
                  <a:tint val="75000"/>
                </a:prstClr>
              </a:solidFill>
            </a:endParaRPr>
          </a:p>
        </p:txBody>
      </p:sp>
      <p:graphicFrame>
        <p:nvGraphicFramePr>
          <p:cNvPr id="7" name="Content Placeholder 3">
            <a:extLst>
              <a:ext uri="{FF2B5EF4-FFF2-40B4-BE49-F238E27FC236}">
                <a16:creationId xmlns:a16="http://schemas.microsoft.com/office/drawing/2014/main" id="{74B91220-6224-43FD-A64D-BD695DA14A68}"/>
              </a:ext>
            </a:extLst>
          </p:cNvPr>
          <p:cNvGraphicFramePr>
            <a:graphicFrameLocks noGrp="1"/>
          </p:cNvGraphicFramePr>
          <p:nvPr>
            <p:ph idx="1"/>
            <p:extLst>
              <p:ext uri="{D42A27DB-BD31-4B8C-83A1-F6EECF244321}">
                <p14:modId xmlns:p14="http://schemas.microsoft.com/office/powerpoint/2010/main" val="1620062075"/>
              </p:ext>
            </p:extLst>
          </p:nvPr>
        </p:nvGraphicFramePr>
        <p:xfrm>
          <a:off x="4544017" y="685800"/>
          <a:ext cx="7343183" cy="5883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1691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INTRODUCTION</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3</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a:lnSpc>
                <a:spcPct val="150000"/>
              </a:lnSpc>
              <a:buClrTx/>
              <a:buFont typeface="Wingdings" panose="05000000000000000000" pitchFamily="2" charset="2"/>
              <a:buChar char="Ø"/>
            </a:pPr>
            <a:r>
              <a:rPr lang="en-US" sz="2400" dirty="0">
                <a:latin typeface="Arial" panose="020B0604020202020204" pitchFamily="34" charset="0"/>
                <a:cs typeface="Arial" panose="020B0604020202020204" pitchFamily="34" charset="0"/>
              </a:rPr>
              <a:t>Fraud refers to intentional deceit for financial or personal gain. It is described as a white collar crime because it uses non-violent means to deceive others. </a:t>
            </a:r>
          </a:p>
          <a:p>
            <a:pPr>
              <a:lnSpc>
                <a:spcPct val="150000"/>
              </a:lnSpc>
              <a:buClrTx/>
              <a:buFont typeface="Wingdings" panose="05000000000000000000" pitchFamily="2" charset="2"/>
              <a:buChar char="Ø"/>
            </a:pPr>
            <a:r>
              <a:rPr lang="en-US" sz="2400" dirty="0">
                <a:latin typeface="Arial" panose="020B0604020202020204" pitchFamily="34" charset="0"/>
                <a:cs typeface="Arial" panose="020B0604020202020204" pitchFamily="34" charset="0"/>
              </a:rPr>
              <a:t>Abuse can be described as actions outside the allowed standards of professional standards. </a:t>
            </a:r>
          </a:p>
          <a:p>
            <a:pPr>
              <a:lnSpc>
                <a:spcPct val="150000"/>
              </a:lnSpc>
              <a:buClrTx/>
              <a:buFont typeface="Wingdings" panose="05000000000000000000" pitchFamily="2" charset="2"/>
              <a:buChar char="Ø"/>
            </a:pPr>
            <a:r>
              <a:rPr lang="en-US" sz="2400" dirty="0">
                <a:latin typeface="Arial" panose="020B0604020202020204" pitchFamily="34" charset="0"/>
                <a:cs typeface="Arial" panose="020B0604020202020204" pitchFamily="34" charset="0"/>
              </a:rPr>
              <a:t>Occupational fraud and abuse are work-related improper, inappropriate and intentional deception and misrepresentation actions that are done for personal and financial gain. </a:t>
            </a:r>
          </a:p>
          <a:p>
            <a:pPr>
              <a:lnSpc>
                <a:spcPct val="150000"/>
              </a:lnSpc>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00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CATEGORIES OF OCCUPATIONAL FRAUD AND ABUSE</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4</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200000"/>
              </a:lnSpc>
              <a:buClrTx/>
              <a:buNone/>
            </a:pPr>
            <a:r>
              <a:rPr lang="en-US" sz="2200" dirty="0">
                <a:latin typeface="Arial" panose="020B0604020202020204" pitchFamily="34" charset="0"/>
                <a:cs typeface="Arial" panose="020B0604020202020204" pitchFamily="34" charset="0"/>
              </a:rPr>
              <a:t>There are various types of occupational fraud and abuse and they include;</a:t>
            </a:r>
          </a:p>
          <a:p>
            <a:pPr lvl="4">
              <a:lnSpc>
                <a:spcPct val="200000"/>
              </a:lnSpc>
              <a:buFont typeface="Wingdings" panose="05000000000000000000" pitchFamily="2" charset="2"/>
              <a:buChar char="q"/>
            </a:pPr>
            <a:r>
              <a:rPr lang="en-US" sz="2200" dirty="0">
                <a:latin typeface="Arial" panose="020B0604020202020204" pitchFamily="34" charset="0"/>
                <a:cs typeface="Arial" panose="020B0604020202020204" pitchFamily="34" charset="0"/>
              </a:rPr>
              <a:t>Corruption</a:t>
            </a:r>
          </a:p>
          <a:p>
            <a:pPr lvl="4">
              <a:lnSpc>
                <a:spcPct val="200000"/>
              </a:lnSpc>
              <a:buFont typeface="Wingdings" panose="05000000000000000000" pitchFamily="2" charset="2"/>
              <a:buChar char="q"/>
            </a:pPr>
            <a:r>
              <a:rPr lang="en-US" sz="2200" dirty="0">
                <a:cs typeface="Arial" panose="020B0604020202020204" pitchFamily="34" charset="0"/>
              </a:rPr>
              <a:t>Asset misappropriation</a:t>
            </a:r>
          </a:p>
          <a:p>
            <a:pPr lvl="4">
              <a:lnSpc>
                <a:spcPct val="200000"/>
              </a:lnSpc>
              <a:buFont typeface="Wingdings" panose="05000000000000000000" pitchFamily="2" charset="2"/>
              <a:buChar char="q"/>
            </a:pPr>
            <a:r>
              <a:rPr lang="en-US" sz="2200" dirty="0">
                <a:cs typeface="Arial" panose="020B0604020202020204" pitchFamily="34" charset="0"/>
              </a:rPr>
              <a:t>Financial statement Fraud</a:t>
            </a:r>
          </a:p>
          <a:p>
            <a:pPr marL="0" indent="0">
              <a:lnSpc>
                <a:spcPct val="200000"/>
              </a:lnSpc>
              <a:buClrTx/>
              <a:buNone/>
            </a:pPr>
            <a:r>
              <a:rPr lang="en-US" sz="2200" dirty="0">
                <a:cs typeface="Arial" panose="020B0604020202020204" pitchFamily="34" charset="0"/>
              </a:rPr>
              <a:t>Other types of occupational fraud and abuse occurring in nursing include falsification of medical records or claims, billing for services at a higher rates, failure to maintain financial or medical records and conflict of interest (</a:t>
            </a:r>
            <a:r>
              <a:rPr lang="en-US" sz="2200" dirty="0"/>
              <a:t>Mazumdar, 2020</a:t>
            </a:r>
            <a:r>
              <a:rPr lang="en-US" sz="2200" dirty="0">
                <a:cs typeface="Arial" panose="020B0604020202020204" pitchFamily="34" charset="0"/>
              </a:rPr>
              <a:t>).</a:t>
            </a:r>
          </a:p>
          <a:p>
            <a:pPr>
              <a:lnSpc>
                <a:spcPct val="200000"/>
              </a:lnSpc>
              <a:buClrTx/>
              <a:buFont typeface="Wingdings" panose="05000000000000000000" pitchFamily="2" charset="2"/>
              <a:buChar char="q"/>
            </a:pP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026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REASONS FOR INCREASED OCCUPATIONAL FRAUD AND ABUSE IN NURSING</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5</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150000"/>
              </a:lnSpc>
              <a:buClrTx/>
              <a:buNone/>
            </a:pPr>
            <a:r>
              <a:rPr lang="en-US" sz="2200" dirty="0">
                <a:latin typeface="Arial" panose="020B0604020202020204" pitchFamily="34" charset="0"/>
                <a:cs typeface="Arial" panose="020B0604020202020204" pitchFamily="34" charset="0"/>
              </a:rPr>
              <a:t>Occupational fraud and abuse is negatively impacting healthcare, causing patient harm and increasing cost of care. Perhaps to address this problem its is critical to understand what causes it. Some of the reasons contributing to occupational fraud and abuse include;</a:t>
            </a:r>
          </a:p>
          <a:p>
            <a:pPr lvl="5">
              <a:lnSpc>
                <a:spcPct val="15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Working for long hours</a:t>
            </a:r>
          </a:p>
          <a:p>
            <a:pPr marL="0" indent="0">
              <a:lnSpc>
                <a:spcPct val="150000"/>
              </a:lnSpc>
              <a:buClrTx/>
              <a:buNone/>
            </a:pPr>
            <a:r>
              <a:rPr lang="en-US" sz="2200" dirty="0">
                <a:latin typeface="Arial" panose="020B0604020202020204" pitchFamily="34" charset="0"/>
                <a:cs typeface="Arial" panose="020B0604020202020204" pitchFamily="34" charset="0"/>
              </a:rPr>
              <a:t>A report by the American Nurses Association shows that nurses work for more than 10 hours straight. As their task are emotionally, physically and mentally taxing, nurses are often fatigued, tired or sleepy which impairs their decision making ability. </a:t>
            </a:r>
          </a:p>
          <a:p>
            <a:pPr lvl="5">
              <a:lnSpc>
                <a:spcPct val="15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Taking multiple responsibilities</a:t>
            </a:r>
          </a:p>
          <a:p>
            <a:pPr marL="0" indent="0">
              <a:lnSpc>
                <a:spcPct val="150000"/>
              </a:lnSpc>
              <a:buClrTx/>
              <a:buNone/>
            </a:pPr>
            <a:r>
              <a:rPr lang="en-US" sz="2200" dirty="0">
                <a:latin typeface="Arial" panose="020B0604020202020204" pitchFamily="34" charset="0"/>
                <a:cs typeface="Arial" panose="020B0604020202020204" pitchFamily="34" charset="0"/>
              </a:rPr>
              <a:t>Nurses take on multiple responsibilities including recording patient’s medical histories, performing diagnostic tests, monitoring medical equipment and providing treatment. </a:t>
            </a:r>
          </a:p>
          <a:p>
            <a:pPr>
              <a:lnSpc>
                <a:spcPct val="150000"/>
              </a:lnSpc>
              <a:buClrTx/>
              <a:buFont typeface="Wingdings" panose="05000000000000000000" pitchFamily="2" charset="2"/>
              <a:buChar char="q"/>
            </a:pP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465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REASONS FOR INCREASED OCCUPATIONAL FRAUD AND ABUSE IN NURSING (CONTINUATION)</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6</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lvl="1">
              <a:lnSpc>
                <a:spcPct val="200000"/>
              </a:lnSpc>
              <a:buClrTx/>
              <a:buFont typeface="Wingdings" panose="05000000000000000000" pitchFamily="2" charset="2"/>
              <a:buChar char="Ø"/>
            </a:pPr>
            <a:r>
              <a:rPr lang="en-US" sz="2000" dirty="0">
                <a:latin typeface="Arial" panose="020B0604020202020204" pitchFamily="34" charset="0"/>
                <a:cs typeface="Arial" panose="020B0604020202020204" pitchFamily="34" charset="0"/>
              </a:rPr>
              <a:t>Susceptibility to fraud</a:t>
            </a:r>
          </a:p>
          <a:p>
            <a:pPr marL="0" indent="0">
              <a:lnSpc>
                <a:spcPct val="200000"/>
              </a:lnSpc>
              <a:buClrTx/>
              <a:buNone/>
            </a:pPr>
            <a:r>
              <a:rPr lang="en-US" sz="2200" dirty="0">
                <a:latin typeface="Arial" panose="020B0604020202020204" pitchFamily="34" charset="0"/>
                <a:cs typeface="Arial" panose="020B0604020202020204" pitchFamily="34" charset="0"/>
              </a:rPr>
              <a:t>Nurses susceptibility to commit fraud are increased due to various factors including unhealthy competitiveness, stress from work which often trigger nurses to deviate from the right path. </a:t>
            </a:r>
          </a:p>
          <a:p>
            <a:pPr lvl="1">
              <a:lnSpc>
                <a:spcPct val="200000"/>
              </a:lnSpc>
              <a:buClrTx/>
              <a:buFont typeface="Wingdings" panose="05000000000000000000" pitchFamily="2" charset="2"/>
              <a:buChar char="Ø"/>
            </a:pPr>
            <a:r>
              <a:rPr lang="en-US" sz="2000" dirty="0">
                <a:latin typeface="Arial" panose="020B0604020202020204" pitchFamily="34" charset="0"/>
                <a:cs typeface="Arial" panose="020B0604020202020204" pitchFamily="34" charset="0"/>
              </a:rPr>
              <a:t>Occupational hazards</a:t>
            </a:r>
          </a:p>
          <a:p>
            <a:pPr marL="0" indent="0">
              <a:lnSpc>
                <a:spcPct val="200000"/>
              </a:lnSpc>
              <a:buClrTx/>
              <a:buNone/>
            </a:pPr>
            <a:r>
              <a:rPr lang="en-US" sz="2200" dirty="0">
                <a:latin typeface="Arial" panose="020B0604020202020204" pitchFamily="34" charset="0"/>
                <a:cs typeface="Arial" panose="020B0604020202020204" pitchFamily="34" charset="0"/>
              </a:rPr>
              <a:t>The physical demands and long working hours makes the nursing job to be challenging. Studies show that most nurse are concerned about the effects of stress and overwork. Nurses are exposed to various occupational hazards including bacteria, infectious diseases and even hazardous chemicals. </a:t>
            </a:r>
          </a:p>
        </p:txBody>
      </p:sp>
    </p:spTree>
    <p:extLst>
      <p:ext uri="{BB962C8B-B14F-4D97-AF65-F5344CB8AC3E}">
        <p14:creationId xmlns:p14="http://schemas.microsoft.com/office/powerpoint/2010/main" val="425388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cap="small" dirty="0">
                <a:solidFill>
                  <a:schemeClr val="bg1"/>
                </a:solidFill>
              </a:rPr>
              <a:t>DESCRIPTION OF AN ETHCIAL SITUATION</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7</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a:lnSpc>
                <a:spcPct val="20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Ethical issues occur when decisions needs to be made whose answers are not clear. The result of these ethical issues is low quality of patient care, moral distress and problematic clinical relationships (</a:t>
            </a:r>
            <a:r>
              <a:rPr lang="en-US" sz="2200" dirty="0"/>
              <a:t>Haddad &amp; Geiger, 2018</a:t>
            </a:r>
            <a:r>
              <a:rPr lang="en-US" sz="2200" dirty="0">
                <a:latin typeface="Arial" panose="020B0604020202020204" pitchFamily="34" charset="0"/>
                <a:cs typeface="Arial" panose="020B0604020202020204" pitchFamily="34" charset="0"/>
              </a:rPr>
              <a:t>). An ethical situation that is based on occupational fraud and abuse that can get into a nurse’s way of practicing ethically entail a neurosurgeon billing Medicare and insurance companies for unneeded surgeries and implants claimed to be used in the surgeries. Billing Medicare and insurance companies with incorrect information affects them financially and influences premiums policyholders are charged. In this situation patients are harmed because they do not get appropriate treatment. </a:t>
            </a:r>
          </a:p>
        </p:txBody>
      </p:sp>
    </p:spTree>
    <p:extLst>
      <p:ext uri="{BB962C8B-B14F-4D97-AF65-F5344CB8AC3E}">
        <p14:creationId xmlns:p14="http://schemas.microsoft.com/office/powerpoint/2010/main" val="2004773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Autofit/>
          </a:bodyPr>
          <a:lstStyle/>
          <a:p>
            <a:pPr algn="ctr"/>
            <a:r>
              <a:rPr lang="en-US" sz="2400" cap="small" dirty="0">
                <a:solidFill>
                  <a:schemeClr val="bg1"/>
                </a:solidFill>
              </a:rPr>
              <a:t>HOW THE SITUATION RELATES TO PROVISIONS WITHIN THECODE OF ETHICS FOR NURSES</a:t>
            </a:r>
            <a:endParaRPr lang="en-US" sz="2400"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8</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a:lnSpc>
                <a:spcPct val="20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The American Nurses Association’s nursing code of ethics guides nurse in performing their responsibilities in a way that is consistent with the ethical obligations and quality in nursing care. Nurses have an ethical and legal responsibility to safeguard patients they are providing care to (</a:t>
            </a:r>
            <a:r>
              <a:rPr lang="en-US" sz="2200" dirty="0"/>
              <a:t>Schmidt &amp; McArthur, 2018</a:t>
            </a:r>
            <a:r>
              <a:rPr lang="en-US" sz="2200" dirty="0">
                <a:latin typeface="Arial" panose="020B0604020202020204" pitchFamily="34" charset="0"/>
                <a:cs typeface="Arial" panose="020B0604020202020204" pitchFamily="34" charset="0"/>
              </a:rPr>
              <a:t>). When nurses ignore or fail their responsibility, then patients are affected. The ethical situation related to the 2</a:t>
            </a:r>
            <a:r>
              <a:rPr lang="en-US" sz="2200" baseline="30000" dirty="0">
                <a:latin typeface="Arial" panose="020B0604020202020204" pitchFamily="34" charset="0"/>
                <a:cs typeface="Arial" panose="020B0604020202020204" pitchFamily="34" charset="0"/>
              </a:rPr>
              <a:t>nd</a:t>
            </a:r>
            <a:r>
              <a:rPr lang="en-US" sz="2200" dirty="0">
                <a:latin typeface="Arial" panose="020B0604020202020204" pitchFamily="34" charset="0"/>
                <a:cs typeface="Arial" panose="020B0604020202020204" pitchFamily="34" charset="0"/>
              </a:rPr>
              <a:t> and 3</a:t>
            </a:r>
            <a:r>
              <a:rPr lang="en-US" sz="2200" baseline="30000" dirty="0">
                <a:latin typeface="Arial" panose="020B0604020202020204" pitchFamily="34" charset="0"/>
                <a:cs typeface="Arial" panose="020B0604020202020204" pitchFamily="34" charset="0"/>
              </a:rPr>
              <a:t>rd</a:t>
            </a:r>
            <a:r>
              <a:rPr lang="en-US" sz="2200" dirty="0">
                <a:latin typeface="Arial" panose="020B0604020202020204" pitchFamily="34" charset="0"/>
                <a:cs typeface="Arial" panose="020B0604020202020204" pitchFamily="34" charset="0"/>
              </a:rPr>
              <a:t> provision of the code of ethics that state that the nurses main commitment is to patients and nurses must promote, protect the health, safety and rights of patients. </a:t>
            </a:r>
          </a:p>
        </p:txBody>
      </p:sp>
    </p:spTree>
    <p:extLst>
      <p:ext uri="{BB962C8B-B14F-4D97-AF65-F5344CB8AC3E}">
        <p14:creationId xmlns:p14="http://schemas.microsoft.com/office/powerpoint/2010/main" val="3687842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ETHICAL PRINCIPLES</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9</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200000"/>
              </a:lnSpc>
              <a:buClrTx/>
              <a:buNone/>
            </a:pPr>
            <a:r>
              <a:rPr lang="en-US" sz="2200" dirty="0">
                <a:latin typeface="Arial" panose="020B0604020202020204" pitchFamily="34" charset="0"/>
                <a:cs typeface="Arial" panose="020B0604020202020204" pitchFamily="34" charset="0"/>
              </a:rPr>
              <a:t>The ethical principles that may rise when facing this ethical situation are;</a:t>
            </a:r>
          </a:p>
          <a:p>
            <a:pPr>
              <a:lnSpc>
                <a:spcPct val="20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The principle of accountability: healthcare professional must take responsibility for their actions. They have to accept both personal and professional consequences related to their actions. </a:t>
            </a:r>
          </a:p>
          <a:p>
            <a:pPr>
              <a:lnSpc>
                <a:spcPct val="20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The principle of non maleficence: this </a:t>
            </a:r>
            <a:r>
              <a:rPr lang="en-US" sz="2200" dirty="0">
                <a:cs typeface="Arial" panose="020B0604020202020204" pitchFamily="34" charset="0"/>
              </a:rPr>
              <a:t>principle entails doing no harm. Healthcare professionals may always consider whether their actions harm the patient  be it intentional or unintentional (</a:t>
            </a:r>
            <a:r>
              <a:rPr lang="en-US" sz="2200" dirty="0"/>
              <a:t>McDermott-Levy, </a:t>
            </a:r>
            <a:r>
              <a:rPr lang="en-US" sz="2200" dirty="0" err="1"/>
              <a:t>Leffers</a:t>
            </a:r>
            <a:r>
              <a:rPr lang="en-US" sz="2200" dirty="0"/>
              <a:t> &amp; </a:t>
            </a:r>
            <a:r>
              <a:rPr lang="en-US" sz="2200" dirty="0" err="1"/>
              <a:t>Mayaka</a:t>
            </a:r>
            <a:r>
              <a:rPr lang="en-US" sz="2200" dirty="0"/>
              <a:t>, 2018</a:t>
            </a:r>
            <a:r>
              <a:rPr lang="en-US" sz="2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58890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HOW NURSES MIGHT LESSEN THE IMPACT OF THE SITUATION</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10</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150000"/>
              </a:lnSpc>
              <a:buClrTx/>
              <a:buNone/>
            </a:pPr>
            <a:r>
              <a:rPr lang="en-US" sz="2200" dirty="0">
                <a:latin typeface="Arial" panose="020B0604020202020204" pitchFamily="34" charset="0"/>
                <a:cs typeface="Arial" panose="020B0604020202020204" pitchFamily="34" charset="0"/>
              </a:rPr>
              <a:t>Occupational fraud and abuse have significant impacts on healthcare. Its effect causes a ripple effect in the healthcare system from cost of healthcare to resources. </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Reporting cases of occupational fraud and abuse. </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Use audits and evaluations to monitor adherence to programs focused on preventing occupational fraud and abuse. </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Maintaining processes for occupational fraud and abuse complaints and reports.</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Assessment and remediation of systemic occupational fraud and abuse problems (</a:t>
            </a:r>
            <a:r>
              <a:rPr lang="en-US" sz="2200" dirty="0"/>
              <a:t>Ngozi, 2018</a:t>
            </a:r>
            <a:r>
              <a:rPr lang="en-US" sz="2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7046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HOW NURSES MIGHT LESSEN THE IMPACT OF THE SITUATION (CONTINUATION)</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11</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Providing proper screening, training and supervision. </a:t>
            </a:r>
          </a:p>
          <a:p>
            <a:pPr marL="0" indent="0">
              <a:lnSpc>
                <a:spcPct val="150000"/>
              </a:lnSpc>
              <a:buClrTx/>
              <a:buNone/>
            </a:pPr>
            <a:r>
              <a:rPr lang="en-US" sz="2200" dirty="0">
                <a:latin typeface="Arial" panose="020B0604020202020204" pitchFamily="34" charset="0"/>
                <a:cs typeface="Arial" panose="020B0604020202020204" pitchFamily="34" charset="0"/>
              </a:rPr>
              <a:t>Unsupervised staff can be tempted to be susceptible or tempted to commit fraud regardless of the task they are or emotional harassment may resort to fraud or abuse as revenge. performing (</a:t>
            </a:r>
            <a:r>
              <a:rPr lang="en-US" sz="2200" dirty="0"/>
              <a:t>Ngozi, 2018</a:t>
            </a:r>
            <a:r>
              <a:rPr lang="en-US" sz="2200" dirty="0">
                <a:latin typeface="Arial" panose="020B0604020202020204" pitchFamily="34" charset="0"/>
                <a:cs typeface="Arial" panose="020B0604020202020204" pitchFamily="34" charset="0"/>
              </a:rPr>
              <a:t>). </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Providing protection against harassment. </a:t>
            </a:r>
          </a:p>
          <a:p>
            <a:pPr marL="0" indent="0">
              <a:lnSpc>
                <a:spcPct val="150000"/>
              </a:lnSpc>
              <a:buClrTx/>
              <a:buNone/>
            </a:pPr>
            <a:r>
              <a:rPr lang="en-US" sz="2200" dirty="0">
                <a:latin typeface="Arial" panose="020B0604020202020204" pitchFamily="34" charset="0"/>
                <a:cs typeface="Arial" panose="020B0604020202020204" pitchFamily="34" charset="0"/>
              </a:rPr>
              <a:t>Nurses experiencing physical, psychological </a:t>
            </a:r>
          </a:p>
          <a:p>
            <a:pPr>
              <a:lnSpc>
                <a:spcPct val="150000"/>
              </a:lnSpc>
              <a:buClrTx/>
              <a:buFont typeface="Wingdings" panose="05000000000000000000" pitchFamily="2" charset="2"/>
              <a:buChar char="q"/>
            </a:pPr>
            <a:r>
              <a:rPr lang="en-US" sz="2200" dirty="0">
                <a:latin typeface="Arial" panose="020B0604020202020204" pitchFamily="34" charset="0"/>
                <a:cs typeface="Arial" panose="020B0604020202020204" pitchFamily="34" charset="0"/>
              </a:rPr>
              <a:t>Encouraging whistle blowing on fraudsters.</a:t>
            </a:r>
          </a:p>
          <a:p>
            <a:pPr marL="0" indent="0">
              <a:lnSpc>
                <a:spcPct val="150000"/>
              </a:lnSpc>
              <a:buClrTx/>
              <a:buNone/>
            </a:pPr>
            <a:r>
              <a:rPr lang="en-US" sz="2200" dirty="0">
                <a:latin typeface="Arial" panose="020B0604020202020204" pitchFamily="34" charset="0"/>
                <a:cs typeface="Arial" panose="020B0604020202020204" pitchFamily="34" charset="0"/>
              </a:rPr>
              <a:t>Incentivizing whistle blowing can help increase reporting of fraud. </a:t>
            </a:r>
          </a:p>
        </p:txBody>
      </p:sp>
    </p:spTree>
    <p:extLst>
      <p:ext uri="{BB962C8B-B14F-4D97-AF65-F5344CB8AC3E}">
        <p14:creationId xmlns:p14="http://schemas.microsoft.com/office/powerpoint/2010/main" val="3241558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cap="small" dirty="0">
                <a:solidFill>
                  <a:schemeClr val="bg1"/>
                </a:solidFill>
              </a:rPr>
              <a:t>CONCLUSION</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12</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200000"/>
              </a:lnSpc>
              <a:buClrTx/>
              <a:buNone/>
            </a:pPr>
            <a:r>
              <a:rPr lang="en-US" sz="2400" dirty="0">
                <a:latin typeface="Arial" panose="020B0604020202020204" pitchFamily="34" charset="0"/>
                <a:cs typeface="Arial" panose="020B0604020202020204" pitchFamily="34" charset="0"/>
              </a:rPr>
              <a:t>Occupational fraud and abuse is a significant problem that affects the healthcare system. It cost healthcare industry billions of money annually in addition to causing patient harm. Without appropriate and effective processes in place to identify and prevent occupational fraud and abuse activities, it can result to nurse facing investigation and legal suits which can damage their reputation. Occupational fraud and abuse can be prevented through training, screening and supervision, and protecting nurses against harassment.  </a:t>
            </a:r>
          </a:p>
        </p:txBody>
      </p:sp>
    </p:spTree>
    <p:extLst>
      <p:ext uri="{BB962C8B-B14F-4D97-AF65-F5344CB8AC3E}">
        <p14:creationId xmlns:p14="http://schemas.microsoft.com/office/powerpoint/2010/main" val="1758191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REFERENCES</a:t>
            </a:r>
          </a:p>
        </p:txBody>
      </p:sp>
      <p:sp>
        <p:nvSpPr>
          <p:cNvPr id="5" name="Slide Number Placeholder 4">
            <a:extLst>
              <a:ext uri="{FF2B5EF4-FFF2-40B4-BE49-F238E27FC236}">
                <a16:creationId xmlns:a16="http://schemas.microsoft.com/office/drawing/2014/main"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13</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id="{76B900EA-15CC-4516-8A37-710A889EE67C}"/>
              </a:ext>
            </a:extLst>
          </p:cNvPr>
          <p:cNvSpPr>
            <a:spLocks noGrp="1"/>
          </p:cNvSpPr>
          <p:nvPr>
            <p:ph idx="1"/>
          </p:nvPr>
        </p:nvSpPr>
        <p:spPr>
          <a:xfrm>
            <a:off x="270933" y="1396588"/>
            <a:ext cx="11706578" cy="5324887"/>
          </a:xfrm>
        </p:spPr>
        <p:txBody>
          <a:bodyPr/>
          <a:lstStyle/>
          <a:p>
            <a:pPr marL="0" indent="0">
              <a:lnSpc>
                <a:spcPct val="150000"/>
              </a:lnSpc>
              <a:buClrTx/>
              <a:buNone/>
            </a:pPr>
            <a:r>
              <a:rPr lang="en-US" sz="2200" dirty="0"/>
              <a:t>Haddad, L. M., &amp; Geiger, R. A. (2018). Nursing ethical considerations.</a:t>
            </a:r>
          </a:p>
          <a:p>
            <a:pPr marL="0" indent="0">
              <a:lnSpc>
                <a:spcPct val="150000"/>
              </a:lnSpc>
              <a:buClrTx/>
              <a:buNone/>
            </a:pPr>
            <a:r>
              <a:rPr lang="en-US" sz="2200" dirty="0"/>
              <a:t>Mazumdar, F. (2020). </a:t>
            </a:r>
            <a:r>
              <a:rPr lang="en-US" sz="2200" i="1" dirty="0"/>
              <a:t>Effective Strategies Nonprofit US Leaders Use to Assess and Mitigate Occupational Fraud</a:t>
            </a:r>
            <a:r>
              <a:rPr lang="en-US" sz="2200" dirty="0"/>
              <a:t> (Doctoral dissertation, Walden University).</a:t>
            </a:r>
          </a:p>
          <a:p>
            <a:pPr marL="0" indent="0">
              <a:lnSpc>
                <a:spcPct val="150000"/>
              </a:lnSpc>
              <a:buClrTx/>
              <a:buNone/>
            </a:pPr>
            <a:r>
              <a:rPr lang="en-US" sz="2200" dirty="0"/>
              <a:t>McDermott-Levy, R., </a:t>
            </a:r>
            <a:r>
              <a:rPr lang="en-US" sz="2200" dirty="0" err="1"/>
              <a:t>Leffers</a:t>
            </a:r>
            <a:r>
              <a:rPr lang="en-US" sz="2200" dirty="0"/>
              <a:t>, J., &amp; </a:t>
            </a:r>
            <a:r>
              <a:rPr lang="en-US" sz="2200" dirty="0" err="1"/>
              <a:t>Mayaka</a:t>
            </a:r>
            <a:r>
              <a:rPr lang="en-US" sz="2200" dirty="0"/>
              <a:t>, J. (2018). Ethical principles and guidelines of global health nursing practice. </a:t>
            </a:r>
            <a:r>
              <a:rPr lang="en-US" sz="2200" i="1" dirty="0"/>
              <a:t>Nursing outlook</a:t>
            </a:r>
            <a:r>
              <a:rPr lang="en-US" sz="2200" dirty="0"/>
              <a:t>, </a:t>
            </a:r>
            <a:r>
              <a:rPr lang="en-US" sz="2200" i="1" dirty="0"/>
              <a:t>66</a:t>
            </a:r>
            <a:r>
              <a:rPr lang="en-US" sz="2200" dirty="0"/>
              <a:t>(5), 473-481.</a:t>
            </a:r>
          </a:p>
          <a:p>
            <a:pPr marL="0" indent="0">
              <a:lnSpc>
                <a:spcPct val="150000"/>
              </a:lnSpc>
              <a:buClrTx/>
              <a:buNone/>
            </a:pPr>
            <a:r>
              <a:rPr lang="en-US" sz="2200" dirty="0"/>
              <a:t>Ngozi, Q. D. (2018). </a:t>
            </a:r>
            <a:r>
              <a:rPr lang="en-US" sz="2200" i="1" dirty="0"/>
              <a:t>The Effectiveness Of Detection Measures Against Occupational Fraud In The United States</a:t>
            </a:r>
            <a:r>
              <a:rPr lang="en-US" sz="2200" dirty="0"/>
              <a:t> (Doctoral dissertation, Northcentral University).</a:t>
            </a:r>
          </a:p>
          <a:p>
            <a:pPr marL="0" indent="0">
              <a:lnSpc>
                <a:spcPct val="150000"/>
              </a:lnSpc>
              <a:buClrTx/>
              <a:buNone/>
            </a:pPr>
            <a:r>
              <a:rPr lang="en-US" sz="2200" dirty="0"/>
              <a:t>Schmidt, B. J., &amp; McArthur, E. C. (2018, January). Professional nursing values: A concept analysis. In </a:t>
            </a:r>
            <a:r>
              <a:rPr lang="en-US" sz="2200" i="1" dirty="0"/>
              <a:t>Nursing forum</a:t>
            </a:r>
            <a:r>
              <a:rPr lang="en-US" sz="2200" dirty="0"/>
              <a:t> (Vol. 53, No. 1, pp. 69-75).</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0074244"/>
      </p:ext>
    </p:extLst>
  </p:cSld>
  <p:clrMapOvr>
    <a:masterClrMapping/>
  </p:clrMapOvr>
</p:sld>
</file>

<file path=ppt/theme/theme1.xml><?xml version="1.0" encoding="utf-8"?>
<a:theme xmlns:a="http://schemas.openxmlformats.org/drawingml/2006/main" name="Office Theme">
  <a:themeElements>
    <a:clrScheme name="MS Healthcare Pitch">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MB Healthcare Pitch Deck SB_v3" id="{F20654C3-30CB-4A23-AE37-CA3918CCFD51}" vid="{71C4247B-9648-406B-9B0E-E712402798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66BDC7-24D2-4343-8D41-18F9C23F860A}">
  <ds:schemaRefs>
    <ds:schemaRef ds:uri="http://schemas.microsoft.com/sharepoint/v3/contenttype/forms"/>
  </ds:schemaRefs>
</ds:datastoreItem>
</file>

<file path=customXml/itemProps2.xml><?xml version="1.0" encoding="utf-8"?>
<ds:datastoreItem xmlns:ds="http://schemas.openxmlformats.org/officeDocument/2006/customXml" ds:itemID="{AF4BDB64-2AF8-42D4-96C8-B6B6F098993C}">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3.xml><?xml version="1.0" encoding="utf-8"?>
<ds:datastoreItem xmlns:ds="http://schemas.openxmlformats.org/officeDocument/2006/customXml" ds:itemID="{533BAED8-F9E7-4D41-86E9-333473F909FD}">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otalTime>0</TotalTime>
  <Words>1822</Words>
  <Application>Microsoft Office PowerPoint</Application>
  <PresentationFormat>Widescreen</PresentationFormat>
  <Paragraphs>100</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OCCUPATIONAL FRAUD AND  ABUSE </vt:lpstr>
      <vt:lpstr>Presentation Scope</vt:lpstr>
      <vt:lpstr>INTRODUCTION</vt:lpstr>
      <vt:lpstr>CATEGORIES OF OCCUPATIONAL FRAUD AND ABUSE</vt:lpstr>
      <vt:lpstr>REASONS FOR INCREASED OCCUPATIONAL FRAUD AND ABUSE IN NURSING</vt:lpstr>
      <vt:lpstr>REASONS FOR INCREASED OCCUPATIONAL FRAUD AND ABUSE IN NURSING (CONTINUATION)</vt:lpstr>
      <vt:lpstr>DESCRIPTION OF AN ETHCIAL SITUATION</vt:lpstr>
      <vt:lpstr>HOW THE SITUATION RELATES TO PROVISIONS WITHIN THECODE OF ETHICS FOR NURSES</vt:lpstr>
      <vt:lpstr>ETHICAL PRINCIPLES</vt:lpstr>
      <vt:lpstr>HOW NURSES MIGHT LESSEN THE IMPACT OF THE SITUATION</vt:lpstr>
      <vt:lpstr>HOW NURSES MIGHT LESSEN THE IMPACT OF THE SITUATION (CONTINUATION)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FRAUD AND  ABUSE </dc:title>
  <dc:creator/>
  <cp:lastModifiedBy>Unknown User</cp:lastModifiedBy>
  <cp:revision>2</cp:revision>
  <dcterms:created xsi:type="dcterms:W3CDTF">2019-07-07T14:17:09Z</dcterms:created>
  <dcterms:modified xsi:type="dcterms:W3CDTF">2021-12-09T13:46:51Z</dcterms:modified>
</cp:coreProperties>
</file>